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1"/>
  </p:notesMasterIdLst>
  <p:handoutMasterIdLst>
    <p:handoutMasterId r:id="rId122"/>
  </p:handoutMasterIdLst>
  <p:sldIdLst>
    <p:sldId id="297" r:id="rId2"/>
    <p:sldId id="303" r:id="rId3"/>
    <p:sldId id="403" r:id="rId4"/>
    <p:sldId id="262" r:id="rId5"/>
    <p:sldId id="256" r:id="rId6"/>
    <p:sldId id="404" r:id="rId7"/>
    <p:sldId id="309" r:id="rId8"/>
    <p:sldId id="310" r:id="rId9"/>
    <p:sldId id="400" r:id="rId10"/>
    <p:sldId id="311" r:id="rId11"/>
    <p:sldId id="405" r:id="rId12"/>
    <p:sldId id="406" r:id="rId13"/>
    <p:sldId id="401" r:id="rId14"/>
    <p:sldId id="267" r:id="rId15"/>
    <p:sldId id="313" r:id="rId16"/>
    <p:sldId id="314" r:id="rId17"/>
    <p:sldId id="315" r:id="rId18"/>
    <p:sldId id="316" r:id="rId19"/>
    <p:sldId id="317" r:id="rId20"/>
    <p:sldId id="278" r:id="rId21"/>
    <p:sldId id="318" r:id="rId22"/>
    <p:sldId id="319" r:id="rId23"/>
    <p:sldId id="320" r:id="rId24"/>
    <p:sldId id="279" r:id="rId25"/>
    <p:sldId id="321" r:id="rId26"/>
    <p:sldId id="322" r:id="rId27"/>
    <p:sldId id="282" r:id="rId28"/>
    <p:sldId id="323" r:id="rId29"/>
    <p:sldId id="324" r:id="rId30"/>
    <p:sldId id="285" r:id="rId31"/>
    <p:sldId id="325" r:id="rId32"/>
    <p:sldId id="417" r:id="rId33"/>
    <p:sldId id="418" r:id="rId34"/>
    <p:sldId id="419" r:id="rId35"/>
    <p:sldId id="420" r:id="rId36"/>
    <p:sldId id="421" r:id="rId37"/>
    <p:sldId id="422" r:id="rId38"/>
    <p:sldId id="423" r:id="rId39"/>
    <p:sldId id="424" r:id="rId40"/>
    <p:sldId id="292" r:id="rId41"/>
    <p:sldId id="332" r:id="rId42"/>
    <p:sldId id="333" r:id="rId43"/>
    <p:sldId id="334" r:id="rId44"/>
    <p:sldId id="402" r:id="rId45"/>
    <p:sldId id="295" r:id="rId46"/>
    <p:sldId id="335" r:id="rId47"/>
    <p:sldId id="336" r:id="rId48"/>
    <p:sldId id="337" r:id="rId49"/>
    <p:sldId id="338" r:id="rId50"/>
    <p:sldId id="340" r:id="rId51"/>
    <p:sldId id="341" r:id="rId52"/>
    <p:sldId id="339" r:id="rId53"/>
    <p:sldId id="407" r:id="rId54"/>
    <p:sldId id="304" r:id="rId55"/>
    <p:sldId id="342" r:id="rId56"/>
    <p:sldId id="429" r:id="rId57"/>
    <p:sldId id="430" r:id="rId58"/>
    <p:sldId id="431" r:id="rId59"/>
    <p:sldId id="345" r:id="rId60"/>
    <p:sldId id="346" r:id="rId61"/>
    <p:sldId id="347" r:id="rId62"/>
    <p:sldId id="348" r:id="rId63"/>
    <p:sldId id="350" r:id="rId64"/>
    <p:sldId id="432" r:id="rId65"/>
    <p:sldId id="433" r:id="rId66"/>
    <p:sldId id="352" r:id="rId67"/>
    <p:sldId id="351" r:id="rId68"/>
    <p:sldId id="353" r:id="rId69"/>
    <p:sldId id="354" r:id="rId70"/>
    <p:sldId id="355" r:id="rId71"/>
    <p:sldId id="356" r:id="rId72"/>
    <p:sldId id="357" r:id="rId73"/>
    <p:sldId id="358" r:id="rId74"/>
    <p:sldId id="408" r:id="rId75"/>
    <p:sldId id="359" r:id="rId76"/>
    <p:sldId id="360" r:id="rId77"/>
    <p:sldId id="361" r:id="rId78"/>
    <p:sldId id="362" r:id="rId79"/>
    <p:sldId id="363" r:id="rId80"/>
    <p:sldId id="364" r:id="rId81"/>
    <p:sldId id="365" r:id="rId82"/>
    <p:sldId id="366" r:id="rId83"/>
    <p:sldId id="409" r:id="rId84"/>
    <p:sldId id="367" r:id="rId85"/>
    <p:sldId id="368" r:id="rId86"/>
    <p:sldId id="369" r:id="rId87"/>
    <p:sldId id="399" r:id="rId88"/>
    <p:sldId id="410" r:id="rId89"/>
    <p:sldId id="370" r:id="rId90"/>
    <p:sldId id="425" r:id="rId91"/>
    <p:sldId id="426" r:id="rId92"/>
    <p:sldId id="427" r:id="rId93"/>
    <p:sldId id="411" r:id="rId94"/>
    <p:sldId id="373" r:id="rId95"/>
    <p:sldId id="374" r:id="rId96"/>
    <p:sldId id="376" r:id="rId97"/>
    <p:sldId id="377" r:id="rId98"/>
    <p:sldId id="378" r:id="rId99"/>
    <p:sldId id="413" r:id="rId100"/>
    <p:sldId id="382" r:id="rId101"/>
    <p:sldId id="384" r:id="rId102"/>
    <p:sldId id="383" r:id="rId103"/>
    <p:sldId id="385" r:id="rId104"/>
    <p:sldId id="386" r:id="rId105"/>
    <p:sldId id="387" r:id="rId106"/>
    <p:sldId id="388" r:id="rId107"/>
    <p:sldId id="389" r:id="rId108"/>
    <p:sldId id="390" r:id="rId109"/>
    <p:sldId id="391" r:id="rId110"/>
    <p:sldId id="392" r:id="rId111"/>
    <p:sldId id="393" r:id="rId112"/>
    <p:sldId id="414" r:id="rId113"/>
    <p:sldId id="394" r:id="rId114"/>
    <p:sldId id="415" r:id="rId115"/>
    <p:sldId id="395" r:id="rId116"/>
    <p:sldId id="396" r:id="rId117"/>
    <p:sldId id="397" r:id="rId118"/>
    <p:sldId id="398" r:id="rId119"/>
    <p:sldId id="416" r:id="rId120"/>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harmacy Information" id="{6C1DB0D7-BE31-4DA9-9D92-087592652C73}">
          <p14:sldIdLst>
            <p14:sldId id="297"/>
            <p14:sldId id="303"/>
            <p14:sldId id="403"/>
          </p14:sldIdLst>
        </p14:section>
        <p14:section name="External to Dispensary" id="{493C7461-EB66-4B5A-9178-877A40170907}">
          <p14:sldIdLst>
            <p14:sldId id="262"/>
            <p14:sldId id="256"/>
            <p14:sldId id="404"/>
            <p14:sldId id="309"/>
            <p14:sldId id="310"/>
            <p14:sldId id="400"/>
            <p14:sldId id="311"/>
            <p14:sldId id="405"/>
            <p14:sldId id="406"/>
            <p14:sldId id="401"/>
            <p14:sldId id="267"/>
            <p14:sldId id="313"/>
            <p14:sldId id="314"/>
            <p14:sldId id="315"/>
            <p14:sldId id="316"/>
            <p14:sldId id="317"/>
            <p14:sldId id="278"/>
            <p14:sldId id="318"/>
            <p14:sldId id="319"/>
            <p14:sldId id="320"/>
            <p14:sldId id="279"/>
            <p14:sldId id="321"/>
            <p14:sldId id="322"/>
            <p14:sldId id="282"/>
            <p14:sldId id="323"/>
            <p14:sldId id="324"/>
            <p14:sldId id="285"/>
            <p14:sldId id="325"/>
            <p14:sldId id="417"/>
            <p14:sldId id="418"/>
            <p14:sldId id="419"/>
            <p14:sldId id="420"/>
            <p14:sldId id="421"/>
            <p14:sldId id="422"/>
            <p14:sldId id="423"/>
            <p14:sldId id="424"/>
            <p14:sldId id="292"/>
            <p14:sldId id="332"/>
            <p14:sldId id="333"/>
            <p14:sldId id="334"/>
            <p14:sldId id="402"/>
            <p14:sldId id="295"/>
            <p14:sldId id="335"/>
            <p14:sldId id="336"/>
            <p14:sldId id="337"/>
            <p14:sldId id="338"/>
            <p14:sldId id="340"/>
            <p14:sldId id="341"/>
            <p14:sldId id="339"/>
            <p14:sldId id="407"/>
            <p14:sldId id="304"/>
            <p14:sldId id="342"/>
            <p14:sldId id="429"/>
            <p14:sldId id="430"/>
            <p14:sldId id="431"/>
            <p14:sldId id="345"/>
            <p14:sldId id="346"/>
            <p14:sldId id="347"/>
            <p14:sldId id="348"/>
            <p14:sldId id="350"/>
            <p14:sldId id="432"/>
            <p14:sldId id="433"/>
            <p14:sldId id="352"/>
            <p14:sldId id="351"/>
            <p14:sldId id="353"/>
            <p14:sldId id="354"/>
            <p14:sldId id="355"/>
            <p14:sldId id="356"/>
            <p14:sldId id="357"/>
            <p14:sldId id="358"/>
            <p14:sldId id="408"/>
            <p14:sldId id="359"/>
            <p14:sldId id="360"/>
            <p14:sldId id="361"/>
            <p14:sldId id="362"/>
            <p14:sldId id="363"/>
            <p14:sldId id="364"/>
            <p14:sldId id="365"/>
            <p14:sldId id="366"/>
            <p14:sldId id="409"/>
            <p14:sldId id="367"/>
            <p14:sldId id="368"/>
            <p14:sldId id="369"/>
            <p14:sldId id="399"/>
            <p14:sldId id="410"/>
            <p14:sldId id="370"/>
            <p14:sldId id="425"/>
            <p14:sldId id="426"/>
            <p14:sldId id="427"/>
            <p14:sldId id="411"/>
            <p14:sldId id="373"/>
            <p14:sldId id="374"/>
            <p14:sldId id="376"/>
            <p14:sldId id="377"/>
            <p14:sldId id="378"/>
            <p14:sldId id="413"/>
            <p14:sldId id="382"/>
            <p14:sldId id="384"/>
            <p14:sldId id="383"/>
            <p14:sldId id="385"/>
            <p14:sldId id="386"/>
            <p14:sldId id="387"/>
            <p14:sldId id="388"/>
            <p14:sldId id="389"/>
            <p14:sldId id="390"/>
            <p14:sldId id="391"/>
            <p14:sldId id="392"/>
            <p14:sldId id="393"/>
            <p14:sldId id="414"/>
            <p14:sldId id="394"/>
            <p14:sldId id="415"/>
            <p14:sldId id="395"/>
            <p14:sldId id="396"/>
            <p14:sldId id="397"/>
            <p14:sldId id="398"/>
            <p14:sldId id="41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ie Swan" initials="KS" lastIdx="16" clrIdx="0">
    <p:extLst>
      <p:ext uri="{19B8F6BF-5375-455C-9EA6-DF929625EA0E}">
        <p15:presenceInfo xmlns:p15="http://schemas.microsoft.com/office/powerpoint/2012/main" userId="S::katie.swan@abpharmacy.ca::0db60a7e-b917-40a2-8d78-796e425ece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82891" autoAdjust="0"/>
  </p:normalViewPr>
  <p:slideViewPr>
    <p:cSldViewPr snapToGrid="0">
      <p:cViewPr varScale="1">
        <p:scale>
          <a:sx n="128" d="100"/>
          <a:sy n="128" d="100"/>
        </p:scale>
        <p:origin x="3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commentAuthors" Target="commentAuthor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5DD260-3EC6-4F98-8DA7-09528B2B5A67}"/>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B8AFB64-89A7-461E-B57E-28762EFA6263}"/>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2FB971C6-FFBA-442F-B6FB-E7FA09950E7F}" type="datetimeFigureOut">
              <a:rPr lang="en-US" smtClean="0"/>
              <a:t>1/22/24</a:t>
            </a:fld>
            <a:endParaRPr lang="en-US"/>
          </a:p>
        </p:txBody>
      </p:sp>
      <p:sp>
        <p:nvSpPr>
          <p:cNvPr id="4" name="Footer Placeholder 3">
            <a:extLst>
              <a:ext uri="{FF2B5EF4-FFF2-40B4-BE49-F238E27FC236}">
                <a16:creationId xmlns:a16="http://schemas.microsoft.com/office/drawing/2014/main" id="{C95E58F9-E7C7-469D-A048-4FC74F8BD8B2}"/>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1142DDD-DAB7-4A13-B8CD-6C980C73259E}"/>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F09EEFB6-DB79-4246-AC2C-D6184BD0E5A4}" type="slidenum">
              <a:rPr lang="en-US" smtClean="0"/>
              <a:t>‹#›</a:t>
            </a:fld>
            <a:endParaRPr lang="en-US"/>
          </a:p>
        </p:txBody>
      </p:sp>
    </p:spTree>
    <p:extLst>
      <p:ext uri="{BB962C8B-B14F-4D97-AF65-F5344CB8AC3E}">
        <p14:creationId xmlns:p14="http://schemas.microsoft.com/office/powerpoint/2010/main" val="3734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02C3CE8A-9C70-4FD8-8931-1F7BAEB3B10F}" type="datetimeFigureOut">
              <a:rPr lang="en-CA" smtClean="0"/>
              <a:t>2024-01-22</a:t>
            </a:fld>
            <a:endParaRPr lang="en-CA"/>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43A323BB-C13A-47C6-AA5B-8E0DB5E0C50F}" type="slidenum">
              <a:rPr lang="en-CA" smtClean="0"/>
              <a:t>‹#›</a:t>
            </a:fld>
            <a:endParaRPr lang="en-CA"/>
          </a:p>
        </p:txBody>
      </p:sp>
    </p:spTree>
    <p:extLst>
      <p:ext uri="{BB962C8B-B14F-4D97-AF65-F5344CB8AC3E}">
        <p14:creationId xmlns:p14="http://schemas.microsoft.com/office/powerpoint/2010/main" val="1682827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5</a:t>
            </a:fld>
            <a:endParaRPr lang="en-CA"/>
          </a:p>
        </p:txBody>
      </p:sp>
    </p:spTree>
    <p:extLst>
      <p:ext uri="{BB962C8B-B14F-4D97-AF65-F5344CB8AC3E}">
        <p14:creationId xmlns:p14="http://schemas.microsoft.com/office/powerpoint/2010/main" val="4002037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15</a:t>
            </a:fld>
            <a:endParaRPr lang="en-CA"/>
          </a:p>
        </p:txBody>
      </p:sp>
    </p:spTree>
    <p:extLst>
      <p:ext uri="{BB962C8B-B14F-4D97-AF65-F5344CB8AC3E}">
        <p14:creationId xmlns:p14="http://schemas.microsoft.com/office/powerpoint/2010/main" val="3743568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16</a:t>
            </a:fld>
            <a:endParaRPr lang="en-CA"/>
          </a:p>
        </p:txBody>
      </p:sp>
    </p:spTree>
    <p:extLst>
      <p:ext uri="{BB962C8B-B14F-4D97-AF65-F5344CB8AC3E}">
        <p14:creationId xmlns:p14="http://schemas.microsoft.com/office/powerpoint/2010/main" val="1385081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17</a:t>
            </a:fld>
            <a:endParaRPr lang="en-CA"/>
          </a:p>
        </p:txBody>
      </p:sp>
    </p:spTree>
    <p:extLst>
      <p:ext uri="{BB962C8B-B14F-4D97-AF65-F5344CB8AC3E}">
        <p14:creationId xmlns:p14="http://schemas.microsoft.com/office/powerpoint/2010/main" val="2288526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18</a:t>
            </a:fld>
            <a:endParaRPr lang="en-CA"/>
          </a:p>
        </p:txBody>
      </p:sp>
    </p:spTree>
    <p:extLst>
      <p:ext uri="{BB962C8B-B14F-4D97-AF65-F5344CB8AC3E}">
        <p14:creationId xmlns:p14="http://schemas.microsoft.com/office/powerpoint/2010/main" val="3832056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19</a:t>
            </a:fld>
            <a:endParaRPr lang="en-CA"/>
          </a:p>
        </p:txBody>
      </p:sp>
    </p:spTree>
    <p:extLst>
      <p:ext uri="{BB962C8B-B14F-4D97-AF65-F5344CB8AC3E}">
        <p14:creationId xmlns:p14="http://schemas.microsoft.com/office/powerpoint/2010/main" val="3057078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21</a:t>
            </a:fld>
            <a:endParaRPr lang="en-CA"/>
          </a:p>
        </p:txBody>
      </p:sp>
    </p:spTree>
    <p:extLst>
      <p:ext uri="{BB962C8B-B14F-4D97-AF65-F5344CB8AC3E}">
        <p14:creationId xmlns:p14="http://schemas.microsoft.com/office/powerpoint/2010/main" val="1217883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22</a:t>
            </a:fld>
            <a:endParaRPr lang="en-CA"/>
          </a:p>
        </p:txBody>
      </p:sp>
    </p:spTree>
    <p:extLst>
      <p:ext uri="{BB962C8B-B14F-4D97-AF65-F5344CB8AC3E}">
        <p14:creationId xmlns:p14="http://schemas.microsoft.com/office/powerpoint/2010/main" val="267592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23</a:t>
            </a:fld>
            <a:endParaRPr lang="en-CA"/>
          </a:p>
        </p:txBody>
      </p:sp>
    </p:spTree>
    <p:extLst>
      <p:ext uri="{BB962C8B-B14F-4D97-AF65-F5344CB8AC3E}">
        <p14:creationId xmlns:p14="http://schemas.microsoft.com/office/powerpoint/2010/main" val="10951728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25</a:t>
            </a:fld>
            <a:endParaRPr lang="en-CA"/>
          </a:p>
        </p:txBody>
      </p:sp>
    </p:spTree>
    <p:extLst>
      <p:ext uri="{BB962C8B-B14F-4D97-AF65-F5344CB8AC3E}">
        <p14:creationId xmlns:p14="http://schemas.microsoft.com/office/powerpoint/2010/main" val="2400906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26</a:t>
            </a:fld>
            <a:endParaRPr lang="en-CA"/>
          </a:p>
        </p:txBody>
      </p:sp>
    </p:spTree>
    <p:extLst>
      <p:ext uri="{BB962C8B-B14F-4D97-AF65-F5344CB8AC3E}">
        <p14:creationId xmlns:p14="http://schemas.microsoft.com/office/powerpoint/2010/main" val="3296664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6</a:t>
            </a:fld>
            <a:endParaRPr lang="en-CA"/>
          </a:p>
        </p:txBody>
      </p:sp>
    </p:spTree>
    <p:extLst>
      <p:ext uri="{BB962C8B-B14F-4D97-AF65-F5344CB8AC3E}">
        <p14:creationId xmlns:p14="http://schemas.microsoft.com/office/powerpoint/2010/main" val="16340455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28</a:t>
            </a:fld>
            <a:endParaRPr lang="en-CA"/>
          </a:p>
        </p:txBody>
      </p:sp>
    </p:spTree>
    <p:extLst>
      <p:ext uri="{BB962C8B-B14F-4D97-AF65-F5344CB8AC3E}">
        <p14:creationId xmlns:p14="http://schemas.microsoft.com/office/powerpoint/2010/main" val="13351786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29</a:t>
            </a:fld>
            <a:endParaRPr lang="en-CA"/>
          </a:p>
        </p:txBody>
      </p:sp>
    </p:spTree>
    <p:extLst>
      <p:ext uri="{BB962C8B-B14F-4D97-AF65-F5344CB8AC3E}">
        <p14:creationId xmlns:p14="http://schemas.microsoft.com/office/powerpoint/2010/main" val="27286636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31</a:t>
            </a:fld>
            <a:endParaRPr lang="en-CA"/>
          </a:p>
        </p:txBody>
      </p:sp>
    </p:spTree>
    <p:extLst>
      <p:ext uri="{BB962C8B-B14F-4D97-AF65-F5344CB8AC3E}">
        <p14:creationId xmlns:p14="http://schemas.microsoft.com/office/powerpoint/2010/main" val="4093532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32</a:t>
            </a:fld>
            <a:endParaRPr lang="en-CA"/>
          </a:p>
        </p:txBody>
      </p:sp>
    </p:spTree>
    <p:extLst>
      <p:ext uri="{BB962C8B-B14F-4D97-AF65-F5344CB8AC3E}">
        <p14:creationId xmlns:p14="http://schemas.microsoft.com/office/powerpoint/2010/main" val="8440430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33</a:t>
            </a:fld>
            <a:endParaRPr lang="en-CA"/>
          </a:p>
        </p:txBody>
      </p:sp>
    </p:spTree>
    <p:extLst>
      <p:ext uri="{BB962C8B-B14F-4D97-AF65-F5344CB8AC3E}">
        <p14:creationId xmlns:p14="http://schemas.microsoft.com/office/powerpoint/2010/main" val="21300186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34</a:t>
            </a:fld>
            <a:endParaRPr lang="en-CA"/>
          </a:p>
        </p:txBody>
      </p:sp>
    </p:spTree>
    <p:extLst>
      <p:ext uri="{BB962C8B-B14F-4D97-AF65-F5344CB8AC3E}">
        <p14:creationId xmlns:p14="http://schemas.microsoft.com/office/powerpoint/2010/main" val="41421848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35</a:t>
            </a:fld>
            <a:endParaRPr lang="en-CA"/>
          </a:p>
        </p:txBody>
      </p:sp>
    </p:spTree>
    <p:extLst>
      <p:ext uri="{BB962C8B-B14F-4D97-AF65-F5344CB8AC3E}">
        <p14:creationId xmlns:p14="http://schemas.microsoft.com/office/powerpoint/2010/main" val="24455306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36</a:t>
            </a:fld>
            <a:endParaRPr lang="en-CA"/>
          </a:p>
        </p:txBody>
      </p:sp>
    </p:spTree>
    <p:extLst>
      <p:ext uri="{BB962C8B-B14F-4D97-AF65-F5344CB8AC3E}">
        <p14:creationId xmlns:p14="http://schemas.microsoft.com/office/powerpoint/2010/main" val="33223494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37</a:t>
            </a:fld>
            <a:endParaRPr lang="en-CA"/>
          </a:p>
        </p:txBody>
      </p:sp>
    </p:spTree>
    <p:extLst>
      <p:ext uri="{BB962C8B-B14F-4D97-AF65-F5344CB8AC3E}">
        <p14:creationId xmlns:p14="http://schemas.microsoft.com/office/powerpoint/2010/main" val="391500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38</a:t>
            </a:fld>
            <a:endParaRPr lang="en-CA"/>
          </a:p>
        </p:txBody>
      </p:sp>
    </p:spTree>
    <p:extLst>
      <p:ext uri="{BB962C8B-B14F-4D97-AF65-F5344CB8AC3E}">
        <p14:creationId xmlns:p14="http://schemas.microsoft.com/office/powerpoint/2010/main" val="3728576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7</a:t>
            </a:fld>
            <a:endParaRPr lang="en-CA"/>
          </a:p>
        </p:txBody>
      </p:sp>
    </p:spTree>
    <p:extLst>
      <p:ext uri="{BB962C8B-B14F-4D97-AF65-F5344CB8AC3E}">
        <p14:creationId xmlns:p14="http://schemas.microsoft.com/office/powerpoint/2010/main" val="20881191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39</a:t>
            </a:fld>
            <a:endParaRPr lang="en-CA"/>
          </a:p>
        </p:txBody>
      </p:sp>
    </p:spTree>
    <p:extLst>
      <p:ext uri="{BB962C8B-B14F-4D97-AF65-F5344CB8AC3E}">
        <p14:creationId xmlns:p14="http://schemas.microsoft.com/office/powerpoint/2010/main" val="32789088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41</a:t>
            </a:fld>
            <a:endParaRPr lang="en-CA"/>
          </a:p>
        </p:txBody>
      </p:sp>
    </p:spTree>
    <p:extLst>
      <p:ext uri="{BB962C8B-B14F-4D97-AF65-F5344CB8AC3E}">
        <p14:creationId xmlns:p14="http://schemas.microsoft.com/office/powerpoint/2010/main" val="32398610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42</a:t>
            </a:fld>
            <a:endParaRPr lang="en-CA"/>
          </a:p>
        </p:txBody>
      </p:sp>
    </p:spTree>
    <p:extLst>
      <p:ext uri="{BB962C8B-B14F-4D97-AF65-F5344CB8AC3E}">
        <p14:creationId xmlns:p14="http://schemas.microsoft.com/office/powerpoint/2010/main" val="14556542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43</a:t>
            </a:fld>
            <a:endParaRPr lang="en-CA"/>
          </a:p>
        </p:txBody>
      </p:sp>
    </p:spTree>
    <p:extLst>
      <p:ext uri="{BB962C8B-B14F-4D97-AF65-F5344CB8AC3E}">
        <p14:creationId xmlns:p14="http://schemas.microsoft.com/office/powerpoint/2010/main" val="40948347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44</a:t>
            </a:fld>
            <a:endParaRPr lang="en-CA"/>
          </a:p>
        </p:txBody>
      </p:sp>
    </p:spTree>
    <p:extLst>
      <p:ext uri="{BB962C8B-B14F-4D97-AF65-F5344CB8AC3E}">
        <p14:creationId xmlns:p14="http://schemas.microsoft.com/office/powerpoint/2010/main" val="26630383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46</a:t>
            </a:fld>
            <a:endParaRPr lang="en-CA"/>
          </a:p>
        </p:txBody>
      </p:sp>
    </p:spTree>
    <p:extLst>
      <p:ext uri="{BB962C8B-B14F-4D97-AF65-F5344CB8AC3E}">
        <p14:creationId xmlns:p14="http://schemas.microsoft.com/office/powerpoint/2010/main" val="23890194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47</a:t>
            </a:fld>
            <a:endParaRPr lang="en-CA"/>
          </a:p>
        </p:txBody>
      </p:sp>
    </p:spTree>
    <p:extLst>
      <p:ext uri="{BB962C8B-B14F-4D97-AF65-F5344CB8AC3E}">
        <p14:creationId xmlns:p14="http://schemas.microsoft.com/office/powerpoint/2010/main" val="11585843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48</a:t>
            </a:fld>
            <a:endParaRPr lang="en-CA"/>
          </a:p>
        </p:txBody>
      </p:sp>
    </p:spTree>
    <p:extLst>
      <p:ext uri="{BB962C8B-B14F-4D97-AF65-F5344CB8AC3E}">
        <p14:creationId xmlns:p14="http://schemas.microsoft.com/office/powerpoint/2010/main" val="23559952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49</a:t>
            </a:fld>
            <a:endParaRPr lang="en-CA"/>
          </a:p>
        </p:txBody>
      </p:sp>
    </p:spTree>
    <p:extLst>
      <p:ext uri="{BB962C8B-B14F-4D97-AF65-F5344CB8AC3E}">
        <p14:creationId xmlns:p14="http://schemas.microsoft.com/office/powerpoint/2010/main" val="12819785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50</a:t>
            </a:fld>
            <a:endParaRPr lang="en-CA"/>
          </a:p>
        </p:txBody>
      </p:sp>
    </p:spTree>
    <p:extLst>
      <p:ext uri="{BB962C8B-B14F-4D97-AF65-F5344CB8AC3E}">
        <p14:creationId xmlns:p14="http://schemas.microsoft.com/office/powerpoint/2010/main" val="1988740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8</a:t>
            </a:fld>
            <a:endParaRPr lang="en-CA"/>
          </a:p>
        </p:txBody>
      </p:sp>
    </p:spTree>
    <p:extLst>
      <p:ext uri="{BB962C8B-B14F-4D97-AF65-F5344CB8AC3E}">
        <p14:creationId xmlns:p14="http://schemas.microsoft.com/office/powerpoint/2010/main" val="2253740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51</a:t>
            </a:fld>
            <a:endParaRPr lang="en-CA"/>
          </a:p>
        </p:txBody>
      </p:sp>
    </p:spTree>
    <p:extLst>
      <p:ext uri="{BB962C8B-B14F-4D97-AF65-F5344CB8AC3E}">
        <p14:creationId xmlns:p14="http://schemas.microsoft.com/office/powerpoint/2010/main" val="19724966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52</a:t>
            </a:fld>
            <a:endParaRPr lang="en-CA"/>
          </a:p>
        </p:txBody>
      </p:sp>
    </p:spTree>
    <p:extLst>
      <p:ext uri="{BB962C8B-B14F-4D97-AF65-F5344CB8AC3E}">
        <p14:creationId xmlns:p14="http://schemas.microsoft.com/office/powerpoint/2010/main" val="1166794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55</a:t>
            </a:fld>
            <a:endParaRPr lang="en-CA"/>
          </a:p>
        </p:txBody>
      </p:sp>
    </p:spTree>
    <p:extLst>
      <p:ext uri="{BB962C8B-B14F-4D97-AF65-F5344CB8AC3E}">
        <p14:creationId xmlns:p14="http://schemas.microsoft.com/office/powerpoint/2010/main" val="65317045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56</a:t>
            </a:fld>
            <a:endParaRPr lang="en-CA"/>
          </a:p>
        </p:txBody>
      </p:sp>
    </p:spTree>
    <p:extLst>
      <p:ext uri="{BB962C8B-B14F-4D97-AF65-F5344CB8AC3E}">
        <p14:creationId xmlns:p14="http://schemas.microsoft.com/office/powerpoint/2010/main" val="32566205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57</a:t>
            </a:fld>
            <a:endParaRPr lang="en-CA"/>
          </a:p>
        </p:txBody>
      </p:sp>
    </p:spTree>
    <p:extLst>
      <p:ext uri="{BB962C8B-B14F-4D97-AF65-F5344CB8AC3E}">
        <p14:creationId xmlns:p14="http://schemas.microsoft.com/office/powerpoint/2010/main" val="22056807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58</a:t>
            </a:fld>
            <a:endParaRPr lang="en-CA"/>
          </a:p>
        </p:txBody>
      </p:sp>
    </p:spTree>
    <p:extLst>
      <p:ext uri="{BB962C8B-B14F-4D97-AF65-F5344CB8AC3E}">
        <p14:creationId xmlns:p14="http://schemas.microsoft.com/office/powerpoint/2010/main" val="349839759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59</a:t>
            </a:fld>
            <a:endParaRPr lang="en-CA"/>
          </a:p>
        </p:txBody>
      </p:sp>
    </p:spTree>
    <p:extLst>
      <p:ext uri="{BB962C8B-B14F-4D97-AF65-F5344CB8AC3E}">
        <p14:creationId xmlns:p14="http://schemas.microsoft.com/office/powerpoint/2010/main" val="141811643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60</a:t>
            </a:fld>
            <a:endParaRPr lang="en-CA"/>
          </a:p>
        </p:txBody>
      </p:sp>
    </p:spTree>
    <p:extLst>
      <p:ext uri="{BB962C8B-B14F-4D97-AF65-F5344CB8AC3E}">
        <p14:creationId xmlns:p14="http://schemas.microsoft.com/office/powerpoint/2010/main" val="103211773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61</a:t>
            </a:fld>
            <a:endParaRPr lang="en-CA"/>
          </a:p>
        </p:txBody>
      </p:sp>
    </p:spTree>
    <p:extLst>
      <p:ext uri="{BB962C8B-B14F-4D97-AF65-F5344CB8AC3E}">
        <p14:creationId xmlns:p14="http://schemas.microsoft.com/office/powerpoint/2010/main" val="103257421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62</a:t>
            </a:fld>
            <a:endParaRPr lang="en-CA"/>
          </a:p>
        </p:txBody>
      </p:sp>
    </p:spTree>
    <p:extLst>
      <p:ext uri="{BB962C8B-B14F-4D97-AF65-F5344CB8AC3E}">
        <p14:creationId xmlns:p14="http://schemas.microsoft.com/office/powerpoint/2010/main" val="502457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9</a:t>
            </a:fld>
            <a:endParaRPr lang="en-CA"/>
          </a:p>
        </p:txBody>
      </p:sp>
    </p:spTree>
    <p:extLst>
      <p:ext uri="{BB962C8B-B14F-4D97-AF65-F5344CB8AC3E}">
        <p14:creationId xmlns:p14="http://schemas.microsoft.com/office/powerpoint/2010/main" val="372265636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63</a:t>
            </a:fld>
            <a:endParaRPr lang="en-CA"/>
          </a:p>
        </p:txBody>
      </p:sp>
    </p:spTree>
    <p:extLst>
      <p:ext uri="{BB962C8B-B14F-4D97-AF65-F5344CB8AC3E}">
        <p14:creationId xmlns:p14="http://schemas.microsoft.com/office/powerpoint/2010/main" val="305517919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64</a:t>
            </a:fld>
            <a:endParaRPr lang="en-CA"/>
          </a:p>
        </p:txBody>
      </p:sp>
    </p:spTree>
    <p:extLst>
      <p:ext uri="{BB962C8B-B14F-4D97-AF65-F5344CB8AC3E}">
        <p14:creationId xmlns:p14="http://schemas.microsoft.com/office/powerpoint/2010/main" val="416660780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65</a:t>
            </a:fld>
            <a:endParaRPr lang="en-CA"/>
          </a:p>
        </p:txBody>
      </p:sp>
    </p:spTree>
    <p:extLst>
      <p:ext uri="{BB962C8B-B14F-4D97-AF65-F5344CB8AC3E}">
        <p14:creationId xmlns:p14="http://schemas.microsoft.com/office/powerpoint/2010/main" val="329590127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66</a:t>
            </a:fld>
            <a:endParaRPr lang="en-CA"/>
          </a:p>
        </p:txBody>
      </p:sp>
    </p:spTree>
    <p:extLst>
      <p:ext uri="{BB962C8B-B14F-4D97-AF65-F5344CB8AC3E}">
        <p14:creationId xmlns:p14="http://schemas.microsoft.com/office/powerpoint/2010/main" val="419706325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67</a:t>
            </a:fld>
            <a:endParaRPr lang="en-CA"/>
          </a:p>
        </p:txBody>
      </p:sp>
    </p:spTree>
    <p:extLst>
      <p:ext uri="{BB962C8B-B14F-4D97-AF65-F5344CB8AC3E}">
        <p14:creationId xmlns:p14="http://schemas.microsoft.com/office/powerpoint/2010/main" val="6732730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68</a:t>
            </a:fld>
            <a:endParaRPr lang="en-CA"/>
          </a:p>
        </p:txBody>
      </p:sp>
    </p:spTree>
    <p:extLst>
      <p:ext uri="{BB962C8B-B14F-4D97-AF65-F5344CB8AC3E}">
        <p14:creationId xmlns:p14="http://schemas.microsoft.com/office/powerpoint/2010/main" val="237453670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69</a:t>
            </a:fld>
            <a:endParaRPr lang="en-CA"/>
          </a:p>
        </p:txBody>
      </p:sp>
    </p:spTree>
    <p:extLst>
      <p:ext uri="{BB962C8B-B14F-4D97-AF65-F5344CB8AC3E}">
        <p14:creationId xmlns:p14="http://schemas.microsoft.com/office/powerpoint/2010/main" val="269231515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70</a:t>
            </a:fld>
            <a:endParaRPr lang="en-CA"/>
          </a:p>
        </p:txBody>
      </p:sp>
    </p:spTree>
    <p:extLst>
      <p:ext uri="{BB962C8B-B14F-4D97-AF65-F5344CB8AC3E}">
        <p14:creationId xmlns:p14="http://schemas.microsoft.com/office/powerpoint/2010/main" val="306612260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71</a:t>
            </a:fld>
            <a:endParaRPr lang="en-CA"/>
          </a:p>
        </p:txBody>
      </p:sp>
    </p:spTree>
    <p:extLst>
      <p:ext uri="{BB962C8B-B14F-4D97-AF65-F5344CB8AC3E}">
        <p14:creationId xmlns:p14="http://schemas.microsoft.com/office/powerpoint/2010/main" val="417728752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72</a:t>
            </a:fld>
            <a:endParaRPr lang="en-CA"/>
          </a:p>
        </p:txBody>
      </p:sp>
    </p:spTree>
    <p:extLst>
      <p:ext uri="{BB962C8B-B14F-4D97-AF65-F5344CB8AC3E}">
        <p14:creationId xmlns:p14="http://schemas.microsoft.com/office/powerpoint/2010/main" val="4010677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10</a:t>
            </a:fld>
            <a:endParaRPr lang="en-CA"/>
          </a:p>
        </p:txBody>
      </p:sp>
    </p:spTree>
    <p:extLst>
      <p:ext uri="{BB962C8B-B14F-4D97-AF65-F5344CB8AC3E}">
        <p14:creationId xmlns:p14="http://schemas.microsoft.com/office/powerpoint/2010/main" val="366163044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73</a:t>
            </a:fld>
            <a:endParaRPr lang="en-CA"/>
          </a:p>
        </p:txBody>
      </p:sp>
    </p:spTree>
    <p:extLst>
      <p:ext uri="{BB962C8B-B14F-4D97-AF65-F5344CB8AC3E}">
        <p14:creationId xmlns:p14="http://schemas.microsoft.com/office/powerpoint/2010/main" val="400101758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75</a:t>
            </a:fld>
            <a:endParaRPr lang="en-CA"/>
          </a:p>
        </p:txBody>
      </p:sp>
    </p:spTree>
    <p:extLst>
      <p:ext uri="{BB962C8B-B14F-4D97-AF65-F5344CB8AC3E}">
        <p14:creationId xmlns:p14="http://schemas.microsoft.com/office/powerpoint/2010/main" val="152757885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76</a:t>
            </a:fld>
            <a:endParaRPr lang="en-CA"/>
          </a:p>
        </p:txBody>
      </p:sp>
    </p:spTree>
    <p:extLst>
      <p:ext uri="{BB962C8B-B14F-4D97-AF65-F5344CB8AC3E}">
        <p14:creationId xmlns:p14="http://schemas.microsoft.com/office/powerpoint/2010/main" val="183270879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77</a:t>
            </a:fld>
            <a:endParaRPr lang="en-CA"/>
          </a:p>
        </p:txBody>
      </p:sp>
    </p:spTree>
    <p:extLst>
      <p:ext uri="{BB962C8B-B14F-4D97-AF65-F5344CB8AC3E}">
        <p14:creationId xmlns:p14="http://schemas.microsoft.com/office/powerpoint/2010/main" val="21249157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78</a:t>
            </a:fld>
            <a:endParaRPr lang="en-CA"/>
          </a:p>
        </p:txBody>
      </p:sp>
    </p:spTree>
    <p:extLst>
      <p:ext uri="{BB962C8B-B14F-4D97-AF65-F5344CB8AC3E}">
        <p14:creationId xmlns:p14="http://schemas.microsoft.com/office/powerpoint/2010/main" val="27550311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79</a:t>
            </a:fld>
            <a:endParaRPr lang="en-CA"/>
          </a:p>
        </p:txBody>
      </p:sp>
    </p:spTree>
    <p:extLst>
      <p:ext uri="{BB962C8B-B14F-4D97-AF65-F5344CB8AC3E}">
        <p14:creationId xmlns:p14="http://schemas.microsoft.com/office/powerpoint/2010/main" val="337771153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80</a:t>
            </a:fld>
            <a:endParaRPr lang="en-CA"/>
          </a:p>
        </p:txBody>
      </p:sp>
    </p:spTree>
    <p:extLst>
      <p:ext uri="{BB962C8B-B14F-4D97-AF65-F5344CB8AC3E}">
        <p14:creationId xmlns:p14="http://schemas.microsoft.com/office/powerpoint/2010/main" val="188840533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81</a:t>
            </a:fld>
            <a:endParaRPr lang="en-CA"/>
          </a:p>
        </p:txBody>
      </p:sp>
    </p:spTree>
    <p:extLst>
      <p:ext uri="{BB962C8B-B14F-4D97-AF65-F5344CB8AC3E}">
        <p14:creationId xmlns:p14="http://schemas.microsoft.com/office/powerpoint/2010/main" val="7411095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82</a:t>
            </a:fld>
            <a:endParaRPr lang="en-CA"/>
          </a:p>
        </p:txBody>
      </p:sp>
    </p:spTree>
    <p:extLst>
      <p:ext uri="{BB962C8B-B14F-4D97-AF65-F5344CB8AC3E}">
        <p14:creationId xmlns:p14="http://schemas.microsoft.com/office/powerpoint/2010/main" val="179544933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84</a:t>
            </a:fld>
            <a:endParaRPr lang="en-CA"/>
          </a:p>
        </p:txBody>
      </p:sp>
    </p:spTree>
    <p:extLst>
      <p:ext uri="{BB962C8B-B14F-4D97-AF65-F5344CB8AC3E}">
        <p14:creationId xmlns:p14="http://schemas.microsoft.com/office/powerpoint/2010/main" val="469049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11</a:t>
            </a:fld>
            <a:endParaRPr lang="en-CA"/>
          </a:p>
        </p:txBody>
      </p:sp>
    </p:spTree>
    <p:extLst>
      <p:ext uri="{BB962C8B-B14F-4D97-AF65-F5344CB8AC3E}">
        <p14:creationId xmlns:p14="http://schemas.microsoft.com/office/powerpoint/2010/main" val="98202075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85</a:t>
            </a:fld>
            <a:endParaRPr lang="en-CA"/>
          </a:p>
        </p:txBody>
      </p:sp>
    </p:spTree>
    <p:extLst>
      <p:ext uri="{BB962C8B-B14F-4D97-AF65-F5344CB8AC3E}">
        <p14:creationId xmlns:p14="http://schemas.microsoft.com/office/powerpoint/2010/main" val="233191892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86</a:t>
            </a:fld>
            <a:endParaRPr lang="en-CA"/>
          </a:p>
        </p:txBody>
      </p:sp>
    </p:spTree>
    <p:extLst>
      <p:ext uri="{BB962C8B-B14F-4D97-AF65-F5344CB8AC3E}">
        <p14:creationId xmlns:p14="http://schemas.microsoft.com/office/powerpoint/2010/main" val="277848559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87</a:t>
            </a:fld>
            <a:endParaRPr lang="en-CA"/>
          </a:p>
        </p:txBody>
      </p:sp>
    </p:spTree>
    <p:extLst>
      <p:ext uri="{BB962C8B-B14F-4D97-AF65-F5344CB8AC3E}">
        <p14:creationId xmlns:p14="http://schemas.microsoft.com/office/powerpoint/2010/main" val="42550042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89</a:t>
            </a:fld>
            <a:endParaRPr lang="en-CA"/>
          </a:p>
        </p:txBody>
      </p:sp>
    </p:spTree>
    <p:extLst>
      <p:ext uri="{BB962C8B-B14F-4D97-AF65-F5344CB8AC3E}">
        <p14:creationId xmlns:p14="http://schemas.microsoft.com/office/powerpoint/2010/main" val="400136691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90</a:t>
            </a:fld>
            <a:endParaRPr lang="en-CA"/>
          </a:p>
        </p:txBody>
      </p:sp>
    </p:spTree>
    <p:extLst>
      <p:ext uri="{BB962C8B-B14F-4D97-AF65-F5344CB8AC3E}">
        <p14:creationId xmlns:p14="http://schemas.microsoft.com/office/powerpoint/2010/main" val="183156327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91</a:t>
            </a:fld>
            <a:endParaRPr lang="en-CA"/>
          </a:p>
        </p:txBody>
      </p:sp>
    </p:spTree>
    <p:extLst>
      <p:ext uri="{BB962C8B-B14F-4D97-AF65-F5344CB8AC3E}">
        <p14:creationId xmlns:p14="http://schemas.microsoft.com/office/powerpoint/2010/main" val="168848418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92</a:t>
            </a:fld>
            <a:endParaRPr lang="en-CA"/>
          </a:p>
        </p:txBody>
      </p:sp>
    </p:spTree>
    <p:extLst>
      <p:ext uri="{BB962C8B-B14F-4D97-AF65-F5344CB8AC3E}">
        <p14:creationId xmlns:p14="http://schemas.microsoft.com/office/powerpoint/2010/main" val="1849838401"/>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94</a:t>
            </a:fld>
            <a:endParaRPr lang="en-CA"/>
          </a:p>
        </p:txBody>
      </p:sp>
    </p:spTree>
    <p:extLst>
      <p:ext uri="{BB962C8B-B14F-4D97-AF65-F5344CB8AC3E}">
        <p14:creationId xmlns:p14="http://schemas.microsoft.com/office/powerpoint/2010/main" val="355102900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95</a:t>
            </a:fld>
            <a:endParaRPr lang="en-CA"/>
          </a:p>
        </p:txBody>
      </p:sp>
    </p:spTree>
    <p:extLst>
      <p:ext uri="{BB962C8B-B14F-4D97-AF65-F5344CB8AC3E}">
        <p14:creationId xmlns:p14="http://schemas.microsoft.com/office/powerpoint/2010/main" val="375714672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96</a:t>
            </a:fld>
            <a:endParaRPr lang="en-CA"/>
          </a:p>
        </p:txBody>
      </p:sp>
    </p:spTree>
    <p:extLst>
      <p:ext uri="{BB962C8B-B14F-4D97-AF65-F5344CB8AC3E}">
        <p14:creationId xmlns:p14="http://schemas.microsoft.com/office/powerpoint/2010/main" val="3949064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12</a:t>
            </a:fld>
            <a:endParaRPr lang="en-CA"/>
          </a:p>
        </p:txBody>
      </p:sp>
    </p:spTree>
    <p:extLst>
      <p:ext uri="{BB962C8B-B14F-4D97-AF65-F5344CB8AC3E}">
        <p14:creationId xmlns:p14="http://schemas.microsoft.com/office/powerpoint/2010/main" val="37806091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97</a:t>
            </a:fld>
            <a:endParaRPr lang="en-CA"/>
          </a:p>
        </p:txBody>
      </p:sp>
    </p:spTree>
    <p:extLst>
      <p:ext uri="{BB962C8B-B14F-4D97-AF65-F5344CB8AC3E}">
        <p14:creationId xmlns:p14="http://schemas.microsoft.com/office/powerpoint/2010/main" val="91098261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98</a:t>
            </a:fld>
            <a:endParaRPr lang="en-CA"/>
          </a:p>
        </p:txBody>
      </p:sp>
    </p:spTree>
    <p:extLst>
      <p:ext uri="{BB962C8B-B14F-4D97-AF65-F5344CB8AC3E}">
        <p14:creationId xmlns:p14="http://schemas.microsoft.com/office/powerpoint/2010/main" val="95224128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100</a:t>
            </a:fld>
            <a:endParaRPr lang="en-CA"/>
          </a:p>
        </p:txBody>
      </p:sp>
    </p:spTree>
    <p:extLst>
      <p:ext uri="{BB962C8B-B14F-4D97-AF65-F5344CB8AC3E}">
        <p14:creationId xmlns:p14="http://schemas.microsoft.com/office/powerpoint/2010/main" val="2725867726"/>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101</a:t>
            </a:fld>
            <a:endParaRPr lang="en-CA"/>
          </a:p>
        </p:txBody>
      </p:sp>
    </p:spTree>
    <p:extLst>
      <p:ext uri="{BB962C8B-B14F-4D97-AF65-F5344CB8AC3E}">
        <p14:creationId xmlns:p14="http://schemas.microsoft.com/office/powerpoint/2010/main" val="338175086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102</a:t>
            </a:fld>
            <a:endParaRPr lang="en-CA"/>
          </a:p>
        </p:txBody>
      </p:sp>
    </p:spTree>
    <p:extLst>
      <p:ext uri="{BB962C8B-B14F-4D97-AF65-F5344CB8AC3E}">
        <p14:creationId xmlns:p14="http://schemas.microsoft.com/office/powerpoint/2010/main" val="1061833019"/>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103</a:t>
            </a:fld>
            <a:endParaRPr lang="en-CA"/>
          </a:p>
        </p:txBody>
      </p:sp>
    </p:spTree>
    <p:extLst>
      <p:ext uri="{BB962C8B-B14F-4D97-AF65-F5344CB8AC3E}">
        <p14:creationId xmlns:p14="http://schemas.microsoft.com/office/powerpoint/2010/main" val="130872540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104</a:t>
            </a:fld>
            <a:endParaRPr lang="en-CA"/>
          </a:p>
        </p:txBody>
      </p:sp>
    </p:spTree>
    <p:extLst>
      <p:ext uri="{BB962C8B-B14F-4D97-AF65-F5344CB8AC3E}">
        <p14:creationId xmlns:p14="http://schemas.microsoft.com/office/powerpoint/2010/main" val="407705053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105</a:t>
            </a:fld>
            <a:endParaRPr lang="en-CA"/>
          </a:p>
        </p:txBody>
      </p:sp>
    </p:spTree>
    <p:extLst>
      <p:ext uri="{BB962C8B-B14F-4D97-AF65-F5344CB8AC3E}">
        <p14:creationId xmlns:p14="http://schemas.microsoft.com/office/powerpoint/2010/main" val="352780388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106</a:t>
            </a:fld>
            <a:endParaRPr lang="en-CA"/>
          </a:p>
        </p:txBody>
      </p:sp>
    </p:spTree>
    <p:extLst>
      <p:ext uri="{BB962C8B-B14F-4D97-AF65-F5344CB8AC3E}">
        <p14:creationId xmlns:p14="http://schemas.microsoft.com/office/powerpoint/2010/main" val="34275591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107</a:t>
            </a:fld>
            <a:endParaRPr lang="en-CA"/>
          </a:p>
        </p:txBody>
      </p:sp>
    </p:spTree>
    <p:extLst>
      <p:ext uri="{BB962C8B-B14F-4D97-AF65-F5344CB8AC3E}">
        <p14:creationId xmlns:p14="http://schemas.microsoft.com/office/powerpoint/2010/main" val="2946451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13</a:t>
            </a:fld>
            <a:endParaRPr lang="en-CA"/>
          </a:p>
        </p:txBody>
      </p:sp>
    </p:spTree>
    <p:extLst>
      <p:ext uri="{BB962C8B-B14F-4D97-AF65-F5344CB8AC3E}">
        <p14:creationId xmlns:p14="http://schemas.microsoft.com/office/powerpoint/2010/main" val="417834103"/>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108</a:t>
            </a:fld>
            <a:endParaRPr lang="en-CA"/>
          </a:p>
        </p:txBody>
      </p:sp>
    </p:spTree>
    <p:extLst>
      <p:ext uri="{BB962C8B-B14F-4D97-AF65-F5344CB8AC3E}">
        <p14:creationId xmlns:p14="http://schemas.microsoft.com/office/powerpoint/2010/main" val="91470188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109</a:t>
            </a:fld>
            <a:endParaRPr lang="en-CA"/>
          </a:p>
        </p:txBody>
      </p:sp>
    </p:spTree>
    <p:extLst>
      <p:ext uri="{BB962C8B-B14F-4D97-AF65-F5344CB8AC3E}">
        <p14:creationId xmlns:p14="http://schemas.microsoft.com/office/powerpoint/2010/main" val="255360047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110</a:t>
            </a:fld>
            <a:endParaRPr lang="en-CA"/>
          </a:p>
        </p:txBody>
      </p:sp>
    </p:spTree>
    <p:extLst>
      <p:ext uri="{BB962C8B-B14F-4D97-AF65-F5344CB8AC3E}">
        <p14:creationId xmlns:p14="http://schemas.microsoft.com/office/powerpoint/2010/main" val="532855041"/>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111</a:t>
            </a:fld>
            <a:endParaRPr lang="en-CA"/>
          </a:p>
        </p:txBody>
      </p:sp>
    </p:spTree>
    <p:extLst>
      <p:ext uri="{BB962C8B-B14F-4D97-AF65-F5344CB8AC3E}">
        <p14:creationId xmlns:p14="http://schemas.microsoft.com/office/powerpoint/2010/main" val="5324057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113</a:t>
            </a:fld>
            <a:endParaRPr lang="en-CA"/>
          </a:p>
        </p:txBody>
      </p:sp>
    </p:spTree>
    <p:extLst>
      <p:ext uri="{BB962C8B-B14F-4D97-AF65-F5344CB8AC3E}">
        <p14:creationId xmlns:p14="http://schemas.microsoft.com/office/powerpoint/2010/main" val="1336615665"/>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115</a:t>
            </a:fld>
            <a:endParaRPr lang="en-CA"/>
          </a:p>
        </p:txBody>
      </p:sp>
    </p:spTree>
    <p:extLst>
      <p:ext uri="{BB962C8B-B14F-4D97-AF65-F5344CB8AC3E}">
        <p14:creationId xmlns:p14="http://schemas.microsoft.com/office/powerpoint/2010/main" val="479395246"/>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116</a:t>
            </a:fld>
            <a:endParaRPr lang="en-CA"/>
          </a:p>
        </p:txBody>
      </p:sp>
    </p:spTree>
    <p:extLst>
      <p:ext uri="{BB962C8B-B14F-4D97-AF65-F5344CB8AC3E}">
        <p14:creationId xmlns:p14="http://schemas.microsoft.com/office/powerpoint/2010/main" val="654501093"/>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117</a:t>
            </a:fld>
            <a:endParaRPr lang="en-CA"/>
          </a:p>
        </p:txBody>
      </p:sp>
    </p:spTree>
    <p:extLst>
      <p:ext uri="{BB962C8B-B14F-4D97-AF65-F5344CB8AC3E}">
        <p14:creationId xmlns:p14="http://schemas.microsoft.com/office/powerpoint/2010/main" val="1251582346"/>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A323BB-C13A-47C6-AA5B-8E0DB5E0C50F}" type="slidenum">
              <a:rPr lang="en-CA" smtClean="0"/>
              <a:t>118</a:t>
            </a:fld>
            <a:endParaRPr lang="en-CA"/>
          </a:p>
        </p:txBody>
      </p:sp>
    </p:spTree>
    <p:extLst>
      <p:ext uri="{BB962C8B-B14F-4D97-AF65-F5344CB8AC3E}">
        <p14:creationId xmlns:p14="http://schemas.microsoft.com/office/powerpoint/2010/main" val="2880623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0700" y="1482726"/>
            <a:ext cx="10363200" cy="1470025"/>
          </a:xfrm>
        </p:spPr>
        <p:txBody>
          <a:bodyPr/>
          <a:lstStyle/>
          <a:p>
            <a:r>
              <a:rPr lang="en-US"/>
              <a:t>Click to edit Master title style</a:t>
            </a:r>
          </a:p>
        </p:txBody>
      </p:sp>
      <p:sp>
        <p:nvSpPr>
          <p:cNvPr id="3" name="Subtitle 2"/>
          <p:cNvSpPr>
            <a:spLocks noGrp="1"/>
          </p:cNvSpPr>
          <p:nvPr>
            <p:ph type="subTitle" idx="1"/>
          </p:nvPr>
        </p:nvSpPr>
        <p:spPr>
          <a:xfrm>
            <a:off x="38100" y="5143500"/>
            <a:ext cx="7874000" cy="7810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875FEA8E-49EC-1C40-959A-80B163D0263D}" type="datetimeFigureOut">
              <a:rPr lang="en-US" smtClean="0"/>
              <a:pPr/>
              <a:t>1/22/24</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6AF7F63-5142-0F4D-BE42-1D7133D18467}" type="slidenum">
              <a:rPr lang="en-US" smtClean="0"/>
              <a:pPr/>
              <a:t>‹#›</a:t>
            </a:fld>
            <a:endParaRPr lang="en-US"/>
          </a:p>
        </p:txBody>
      </p:sp>
    </p:spTree>
    <p:extLst>
      <p:ext uri="{BB962C8B-B14F-4D97-AF65-F5344CB8AC3E}">
        <p14:creationId xmlns:p14="http://schemas.microsoft.com/office/powerpoint/2010/main" val="520347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875FEA8E-49EC-1C40-959A-80B163D0263D}" type="datetimeFigureOut">
              <a:rPr lang="en-US" smtClean="0"/>
              <a:pPr/>
              <a:t>1/22/24</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6AF7F63-5142-0F4D-BE42-1D7133D18467}" type="slidenum">
              <a:rPr lang="en-US" smtClean="0"/>
              <a:pPr/>
              <a:t>‹#›</a:t>
            </a:fld>
            <a:endParaRPr lang="en-US"/>
          </a:p>
        </p:txBody>
      </p:sp>
    </p:spTree>
    <p:extLst>
      <p:ext uri="{BB962C8B-B14F-4D97-AF65-F5344CB8AC3E}">
        <p14:creationId xmlns:p14="http://schemas.microsoft.com/office/powerpoint/2010/main" val="2876035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875FEA8E-49EC-1C40-959A-80B163D0263D}" type="datetimeFigureOut">
              <a:rPr lang="en-US" smtClean="0"/>
              <a:pPr/>
              <a:t>1/22/24</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6AF7F63-5142-0F4D-BE42-1D7133D18467}" type="slidenum">
              <a:rPr lang="en-US" smtClean="0"/>
              <a:pPr/>
              <a:t>‹#›</a:t>
            </a:fld>
            <a:endParaRPr lang="en-US"/>
          </a:p>
        </p:txBody>
      </p:sp>
    </p:spTree>
    <p:extLst>
      <p:ext uri="{BB962C8B-B14F-4D97-AF65-F5344CB8AC3E}">
        <p14:creationId xmlns:p14="http://schemas.microsoft.com/office/powerpoint/2010/main" val="1135171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875FEA8E-49EC-1C40-959A-80B163D0263D}" type="datetimeFigureOut">
              <a:rPr lang="en-US" smtClean="0"/>
              <a:pPr/>
              <a:t>1/22/24</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6AF7F63-5142-0F4D-BE42-1D7133D18467}" type="slidenum">
              <a:rPr lang="en-US" smtClean="0"/>
              <a:pPr/>
              <a:t>‹#›</a:t>
            </a:fld>
            <a:endParaRPr lang="en-US"/>
          </a:p>
        </p:txBody>
      </p:sp>
    </p:spTree>
    <p:extLst>
      <p:ext uri="{BB962C8B-B14F-4D97-AF65-F5344CB8AC3E}">
        <p14:creationId xmlns:p14="http://schemas.microsoft.com/office/powerpoint/2010/main" val="582231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875FEA8E-49EC-1C40-959A-80B163D0263D}" type="datetimeFigureOut">
              <a:rPr lang="en-US" smtClean="0"/>
              <a:pPr/>
              <a:t>1/22/24</a:t>
            </a:fld>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6AF7F63-5142-0F4D-BE42-1D7133D18467}" type="slidenum">
              <a:rPr lang="en-US" smtClean="0"/>
              <a:pPr/>
              <a:t>‹#›</a:t>
            </a:fld>
            <a:endParaRPr lang="en-US"/>
          </a:p>
        </p:txBody>
      </p:sp>
    </p:spTree>
    <p:extLst>
      <p:ext uri="{BB962C8B-B14F-4D97-AF65-F5344CB8AC3E}">
        <p14:creationId xmlns:p14="http://schemas.microsoft.com/office/powerpoint/2010/main" val="2524917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78702"/>
            <a:ext cx="5384800" cy="4147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78702"/>
            <a:ext cx="5384800" cy="4147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875FEA8E-49EC-1C40-959A-80B163D0263D}" type="datetimeFigureOut">
              <a:rPr lang="en-US" smtClean="0"/>
              <a:pPr/>
              <a:t>1/22/24</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6AF7F63-5142-0F4D-BE42-1D7133D18467}" type="slidenum">
              <a:rPr lang="en-US" smtClean="0"/>
              <a:pPr/>
              <a:t>‹#›</a:t>
            </a:fld>
            <a:endParaRPr lang="en-US"/>
          </a:p>
        </p:txBody>
      </p:sp>
    </p:spTree>
    <p:extLst>
      <p:ext uri="{BB962C8B-B14F-4D97-AF65-F5344CB8AC3E}">
        <p14:creationId xmlns:p14="http://schemas.microsoft.com/office/powerpoint/2010/main" val="273432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875FEA8E-49EC-1C40-959A-80B163D0263D}" type="datetimeFigureOut">
              <a:rPr lang="en-US" smtClean="0"/>
              <a:pPr/>
              <a:t>1/22/24</a:t>
            </a:fld>
            <a:endParaRPr lang="en-US"/>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46AF7F63-5142-0F4D-BE42-1D7133D18467}" type="slidenum">
              <a:rPr lang="en-US" smtClean="0"/>
              <a:pPr/>
              <a:t>‹#›</a:t>
            </a:fld>
            <a:endParaRPr lang="en-US"/>
          </a:p>
        </p:txBody>
      </p:sp>
    </p:spTree>
    <p:extLst>
      <p:ext uri="{BB962C8B-B14F-4D97-AF65-F5344CB8AC3E}">
        <p14:creationId xmlns:p14="http://schemas.microsoft.com/office/powerpoint/2010/main" val="53788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875FEA8E-49EC-1C40-959A-80B163D0263D}" type="datetimeFigureOut">
              <a:rPr lang="en-US" smtClean="0"/>
              <a:pPr/>
              <a:t>1/22/24</a:t>
            </a:fld>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46AF7F63-5142-0F4D-BE42-1D7133D18467}" type="slidenum">
              <a:rPr lang="en-US" smtClean="0"/>
              <a:pPr/>
              <a:t>‹#›</a:t>
            </a:fld>
            <a:endParaRPr lang="en-US"/>
          </a:p>
        </p:txBody>
      </p:sp>
    </p:spTree>
    <p:extLst>
      <p:ext uri="{BB962C8B-B14F-4D97-AF65-F5344CB8AC3E}">
        <p14:creationId xmlns:p14="http://schemas.microsoft.com/office/powerpoint/2010/main" val="3166687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875FEA8E-49EC-1C40-959A-80B163D0263D}" type="datetimeFigureOut">
              <a:rPr lang="en-US" smtClean="0"/>
              <a:pPr/>
              <a:t>1/22/24</a:t>
            </a:fld>
            <a:endParaRPr lang="en-US"/>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46AF7F63-5142-0F4D-BE42-1D7133D18467}" type="slidenum">
              <a:rPr lang="en-US" smtClean="0"/>
              <a:pPr/>
              <a:t>‹#›</a:t>
            </a:fld>
            <a:endParaRPr lang="en-US"/>
          </a:p>
        </p:txBody>
      </p:sp>
    </p:spTree>
    <p:extLst>
      <p:ext uri="{BB962C8B-B14F-4D97-AF65-F5344CB8AC3E}">
        <p14:creationId xmlns:p14="http://schemas.microsoft.com/office/powerpoint/2010/main" val="2453711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875FEA8E-49EC-1C40-959A-80B163D0263D}" type="datetimeFigureOut">
              <a:rPr lang="en-US" smtClean="0"/>
              <a:pPr/>
              <a:t>1/22/24</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6AF7F63-5142-0F4D-BE42-1D7133D18467}" type="slidenum">
              <a:rPr lang="en-US" smtClean="0"/>
              <a:pPr/>
              <a:t>‹#›</a:t>
            </a:fld>
            <a:endParaRPr lang="en-US"/>
          </a:p>
        </p:txBody>
      </p:sp>
    </p:spTree>
    <p:extLst>
      <p:ext uri="{BB962C8B-B14F-4D97-AF65-F5344CB8AC3E}">
        <p14:creationId xmlns:p14="http://schemas.microsoft.com/office/powerpoint/2010/main" val="2040486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875FEA8E-49EC-1C40-959A-80B163D0263D}" type="datetimeFigureOut">
              <a:rPr lang="en-US" smtClean="0"/>
              <a:pPr/>
              <a:t>1/22/24</a:t>
            </a:fld>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6AF7F63-5142-0F4D-BE42-1D7133D18467}" type="slidenum">
              <a:rPr lang="en-US" smtClean="0"/>
              <a:pPr/>
              <a:t>‹#›</a:t>
            </a:fld>
            <a:endParaRPr lang="en-US"/>
          </a:p>
        </p:txBody>
      </p:sp>
    </p:spTree>
    <p:extLst>
      <p:ext uri="{BB962C8B-B14F-4D97-AF65-F5344CB8AC3E}">
        <p14:creationId xmlns:p14="http://schemas.microsoft.com/office/powerpoint/2010/main" val="4215681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034765"/>
            <a:ext cx="10972800" cy="93118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2018147"/>
            <a:ext cx="10972800" cy="43165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descr="A colorful circle with letters and a black background&#10;&#10;Description automatically generated">
            <a:extLst>
              <a:ext uri="{FF2B5EF4-FFF2-40B4-BE49-F238E27FC236}">
                <a16:creationId xmlns:a16="http://schemas.microsoft.com/office/drawing/2014/main" id="{DAC3E442-A1A9-DC8E-16F2-F143D3BB375E}"/>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31330" t="37284" b="29753"/>
          <a:stretch/>
        </p:blipFill>
        <p:spPr>
          <a:xfrm>
            <a:off x="609600" y="-2749"/>
            <a:ext cx="3127513" cy="844487"/>
          </a:xfrm>
          <a:prstGeom prst="rect">
            <a:avLst/>
          </a:prstGeom>
        </p:spPr>
      </p:pic>
    </p:spTree>
    <p:extLst>
      <p:ext uri="{BB962C8B-B14F-4D97-AF65-F5344CB8AC3E}">
        <p14:creationId xmlns:p14="http://schemas.microsoft.com/office/powerpoint/2010/main" val="412716701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3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1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4.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4.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4.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4.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4.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4.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4.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abpharmacy.ca/regulated-members/licensure/new-pharmacies/new-pharmacy-application-step-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b="1" dirty="0"/>
              <a:t>ACP inspections: digital evidence submission template</a:t>
            </a:r>
          </a:p>
        </p:txBody>
      </p:sp>
      <p:graphicFrame>
        <p:nvGraphicFramePr>
          <p:cNvPr id="4" name="Table 3"/>
          <p:cNvGraphicFramePr>
            <a:graphicFrameLocks noGrp="1"/>
          </p:cNvGraphicFramePr>
          <p:nvPr>
            <p:extLst>
              <p:ext uri="{D42A27DB-BD31-4B8C-83A1-F6EECF244321}">
                <p14:modId xmlns:p14="http://schemas.microsoft.com/office/powerpoint/2010/main" val="306653758"/>
              </p:ext>
            </p:extLst>
          </p:nvPr>
        </p:nvGraphicFramePr>
        <p:xfrm>
          <a:off x="926598" y="3562066"/>
          <a:ext cx="10338804" cy="2491959"/>
        </p:xfrm>
        <a:graphic>
          <a:graphicData uri="http://schemas.openxmlformats.org/drawingml/2006/table">
            <a:tbl>
              <a:tblPr firstRow="1" bandRow="1">
                <a:tableStyleId>{073A0DAA-6AF3-43AB-8588-CEC1D06C72B9}</a:tableStyleId>
              </a:tblPr>
              <a:tblGrid>
                <a:gridCol w="3004944">
                  <a:extLst>
                    <a:ext uri="{9D8B030D-6E8A-4147-A177-3AD203B41FA5}">
                      <a16:colId xmlns:a16="http://schemas.microsoft.com/office/drawing/2014/main" val="20000"/>
                    </a:ext>
                  </a:extLst>
                </a:gridCol>
                <a:gridCol w="3887592">
                  <a:extLst>
                    <a:ext uri="{9D8B030D-6E8A-4147-A177-3AD203B41FA5}">
                      <a16:colId xmlns:a16="http://schemas.microsoft.com/office/drawing/2014/main" val="20001"/>
                    </a:ext>
                  </a:extLst>
                </a:gridCol>
                <a:gridCol w="3446268">
                  <a:extLst>
                    <a:ext uri="{9D8B030D-6E8A-4147-A177-3AD203B41FA5}">
                      <a16:colId xmlns:a16="http://schemas.microsoft.com/office/drawing/2014/main" val="20002"/>
                    </a:ext>
                  </a:extLst>
                </a:gridCol>
              </a:tblGrid>
              <a:tr h="410574">
                <a:tc gridSpan="3">
                  <a:txBody>
                    <a:bodyPr/>
                    <a:lstStyle/>
                    <a:p>
                      <a:r>
                        <a:rPr lang="en-US" sz="1400" dirty="0">
                          <a:latin typeface="Arial" panose="020B0604020202020204" pitchFamily="34" charset="0"/>
                          <a:cs typeface="Arial" panose="020B0604020202020204" pitchFamily="34" charset="0"/>
                        </a:rPr>
                        <a:t>Pharmacy information</a:t>
                      </a: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416277">
                <a:tc>
                  <a:txBody>
                    <a:bodyPr/>
                    <a:lstStyle/>
                    <a:p>
                      <a:pPr algn="l"/>
                      <a:r>
                        <a:rPr lang="en-US" sz="1400" dirty="0">
                          <a:latin typeface="Arial" panose="020B0604020202020204" pitchFamily="34" charset="0"/>
                          <a:cs typeface="Arial" panose="020B0604020202020204" pitchFamily="34" charset="0"/>
                        </a:rPr>
                        <a:t>Pharmacy name:</a:t>
                      </a:r>
                    </a:p>
                  </a:txBody>
                  <a:tcPr/>
                </a:tc>
                <a:tc gridSpan="2">
                  <a:txBody>
                    <a:bodyPr/>
                    <a:lstStyle/>
                    <a:p>
                      <a:endParaRPr lang="en-US" sz="1400" dirty="0">
                        <a:latin typeface="Arial" panose="020B0604020202020204" pitchFamily="34" charset="0"/>
                        <a:cs typeface="Arial" panose="020B0604020202020204" pitchFamily="34" charset="0"/>
                      </a:endParaRPr>
                    </a:p>
                  </a:txBody>
                  <a:tcPr/>
                </a:tc>
                <a:tc hMerge="1">
                  <a:txBody>
                    <a:bodyPr/>
                    <a:lstStyle/>
                    <a:p>
                      <a:endParaRPr lang="en-US" dirty="0"/>
                    </a:p>
                  </a:txBody>
                  <a:tcPr/>
                </a:tc>
                <a:extLst>
                  <a:ext uri="{0D108BD9-81ED-4DB2-BD59-A6C34878D82A}">
                    <a16:rowId xmlns:a16="http://schemas.microsoft.com/office/drawing/2014/main" val="10001"/>
                  </a:ext>
                </a:extLst>
              </a:tr>
              <a:tr h="4162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Pharmacy license # (if issued): </a:t>
                      </a:r>
                    </a:p>
                  </a:txBody>
                  <a:tcPr/>
                </a:tc>
                <a:tc gridSpan="2">
                  <a:txBody>
                    <a:bodyPr/>
                    <a:lstStyle/>
                    <a:p>
                      <a:endParaRPr lang="en-US" sz="1400" dirty="0">
                        <a:latin typeface="Arial" panose="020B0604020202020204" pitchFamily="34" charset="0"/>
                        <a:cs typeface="Arial" panose="020B0604020202020204" pitchFamily="34" charset="0"/>
                      </a:endParaRPr>
                    </a:p>
                  </a:txBody>
                  <a:tcPr/>
                </a:tc>
                <a:tc hMerge="1">
                  <a:txBody>
                    <a:bodyPr/>
                    <a:lstStyle/>
                    <a:p>
                      <a:endParaRPr lang="en-US"/>
                    </a:p>
                  </a:txBody>
                  <a:tcPr/>
                </a:tc>
                <a:extLst>
                  <a:ext uri="{0D108BD9-81ED-4DB2-BD59-A6C34878D82A}">
                    <a16:rowId xmlns:a16="http://schemas.microsoft.com/office/drawing/2014/main" val="4108566337"/>
                  </a:ext>
                </a:extLst>
              </a:tr>
              <a:tr h="416277">
                <a:tc>
                  <a:txBody>
                    <a:bodyPr/>
                    <a:lstStyle/>
                    <a:p>
                      <a:pPr algn="l"/>
                      <a:r>
                        <a:rPr lang="en-US" sz="1400" dirty="0">
                          <a:latin typeface="Arial" panose="020B0604020202020204" pitchFamily="34" charset="0"/>
                          <a:cs typeface="Arial" panose="020B0604020202020204" pitchFamily="34" charset="0"/>
                        </a:rPr>
                        <a:t>Pharmacy licensee:</a:t>
                      </a:r>
                    </a:p>
                  </a:txBody>
                  <a:tcPr/>
                </a:tc>
                <a:tc gridSpan="2">
                  <a:txBody>
                    <a:bodyPr/>
                    <a:lstStyle/>
                    <a:p>
                      <a:endParaRPr lang="en-US" sz="1400" dirty="0">
                        <a:latin typeface="Arial" panose="020B0604020202020204" pitchFamily="34" charset="0"/>
                        <a:cs typeface="Arial" panose="020B0604020202020204" pitchFamily="34" charset="0"/>
                      </a:endParaRPr>
                    </a:p>
                  </a:txBody>
                  <a:tcPr/>
                </a:tc>
                <a:tc hMerge="1">
                  <a:txBody>
                    <a:bodyPr/>
                    <a:lstStyle/>
                    <a:p>
                      <a:endParaRPr lang="en-US" dirty="0"/>
                    </a:p>
                  </a:txBody>
                  <a:tcPr/>
                </a:tc>
                <a:extLst>
                  <a:ext uri="{0D108BD9-81ED-4DB2-BD59-A6C34878D82A}">
                    <a16:rowId xmlns:a16="http://schemas.microsoft.com/office/drawing/2014/main" val="10002"/>
                  </a:ext>
                </a:extLst>
              </a:tr>
              <a:tr h="4162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Licensee registration #:</a:t>
                      </a:r>
                    </a:p>
                  </a:txBody>
                  <a:tcPr/>
                </a:tc>
                <a:tc>
                  <a:txBody>
                    <a:bodyPr/>
                    <a:lstStyle/>
                    <a:p>
                      <a:pPr algn="l"/>
                      <a:endParaRPr lang="en-US" sz="1400" dirty="0">
                        <a:latin typeface="Arial" panose="020B0604020202020204" pitchFamily="34" charset="0"/>
                        <a:cs typeface="Arial" panose="020B0604020202020204" pitchFamily="34" charset="0"/>
                      </a:endParaRPr>
                    </a:p>
                  </a:txBody>
                  <a:tcPr/>
                </a:tc>
                <a:tc>
                  <a:txBody>
                    <a:bodyPr/>
                    <a:lstStyle/>
                    <a:p>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43790709"/>
                  </a:ext>
                </a:extLst>
              </a:tr>
              <a:tr h="416277">
                <a:tc>
                  <a:txBody>
                    <a:bodyPr/>
                    <a:lstStyle/>
                    <a:p>
                      <a:r>
                        <a:rPr lang="en-US" sz="1400" dirty="0">
                          <a:latin typeface="Arial" panose="020B0604020202020204" pitchFamily="34" charset="0"/>
                          <a:cs typeface="Arial" panose="020B0604020202020204" pitchFamily="34" charset="0"/>
                        </a:rPr>
                        <a:t>Contact information:</a:t>
                      </a:r>
                    </a:p>
                  </a:txBody>
                  <a:tcPr/>
                </a:tc>
                <a:tc>
                  <a:txBody>
                    <a:bodyPr/>
                    <a:lstStyle/>
                    <a:p>
                      <a:pPr algn="l"/>
                      <a:r>
                        <a:rPr lang="en-US" sz="1400" dirty="0">
                          <a:latin typeface="Arial" panose="020B0604020202020204" pitchFamily="34" charset="0"/>
                          <a:cs typeface="Arial" panose="020B0604020202020204" pitchFamily="34" charset="0"/>
                        </a:rPr>
                        <a:t>Phone:</a:t>
                      </a:r>
                    </a:p>
                  </a:txBody>
                  <a:tcPr/>
                </a:tc>
                <a:tc>
                  <a:txBody>
                    <a:bodyPr/>
                    <a:lstStyle/>
                    <a:p>
                      <a:r>
                        <a:rPr lang="en-US" sz="1400" dirty="0">
                          <a:latin typeface="Arial" panose="020B0604020202020204" pitchFamily="34" charset="0"/>
                          <a:cs typeface="Arial" panose="020B0604020202020204" pitchFamily="34" charset="0"/>
                        </a:rPr>
                        <a:t>Email: </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0619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#2</a:t>
            </a:r>
            <a:br>
              <a:rPr lang="en-US" dirty="0"/>
            </a:br>
            <a:r>
              <a:rPr lang="en-US" sz="1800" b="1" dirty="0"/>
              <a:t>(Digital Evidence of the internal premises – photos of the pharmacy and prescription department from entry to premises)</a:t>
            </a:r>
          </a:p>
        </p:txBody>
      </p:sp>
      <p:sp>
        <p:nvSpPr>
          <p:cNvPr id="6" name="Content Placeholder 5">
            <a:extLst>
              <a:ext uri="{FF2B5EF4-FFF2-40B4-BE49-F238E27FC236}">
                <a16:creationId xmlns:a16="http://schemas.microsoft.com/office/drawing/2014/main" id="{0C8D5F8F-FBFF-4F68-8A57-452D758C9837}"/>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8B187267-1D8A-4B55-A9AD-A623F5009A55}"/>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56602076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#19</a:t>
            </a:r>
            <a:br>
              <a:rPr lang="en-US" dirty="0"/>
            </a:br>
            <a:r>
              <a:rPr lang="en-US" sz="1800" b="1" dirty="0"/>
              <a:t>(Digital Evidence for the patient-services area – photos identifying the location of the private room (consult area))</a:t>
            </a:r>
          </a:p>
        </p:txBody>
      </p:sp>
      <p:sp>
        <p:nvSpPr>
          <p:cNvPr id="5" name="Content Placeholder 4">
            <a:extLst>
              <a:ext uri="{FF2B5EF4-FFF2-40B4-BE49-F238E27FC236}">
                <a16:creationId xmlns:a16="http://schemas.microsoft.com/office/drawing/2014/main" id="{823001A5-70AA-4F1E-B62C-B2B65A1E43B8}"/>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FD06C371-0B47-4B02-94D6-0A0A8483ECD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6193651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#19</a:t>
            </a:r>
            <a:br>
              <a:rPr lang="en-US" dirty="0"/>
            </a:br>
            <a:r>
              <a:rPr lang="en-US" sz="1800" b="1" dirty="0"/>
              <a:t>(Digital Evidence for the patient-services area – photos identifying the location of the private room (consult area) from the dispensary perspective)</a:t>
            </a:r>
          </a:p>
        </p:txBody>
      </p:sp>
      <p:sp>
        <p:nvSpPr>
          <p:cNvPr id="5" name="Content Placeholder 4">
            <a:extLst>
              <a:ext uri="{FF2B5EF4-FFF2-40B4-BE49-F238E27FC236}">
                <a16:creationId xmlns:a16="http://schemas.microsoft.com/office/drawing/2014/main" id="{3FB4E847-3CBB-4ABD-B2F5-0236667457B9}"/>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22866B63-0236-4062-86FA-30258AA3E588}"/>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99501132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#19</a:t>
            </a:r>
            <a:br>
              <a:rPr lang="en-US" dirty="0"/>
            </a:br>
            <a:r>
              <a:rPr lang="en-US" sz="1800" b="1" dirty="0"/>
              <a:t>(Digital Evidence for the patient-services area – photos identifying the location of the private room (consult area) from the patient perspective)</a:t>
            </a:r>
          </a:p>
        </p:txBody>
      </p:sp>
      <p:sp>
        <p:nvSpPr>
          <p:cNvPr id="5" name="Content Placeholder 4">
            <a:extLst>
              <a:ext uri="{FF2B5EF4-FFF2-40B4-BE49-F238E27FC236}">
                <a16:creationId xmlns:a16="http://schemas.microsoft.com/office/drawing/2014/main" id="{0C84F18F-85DC-41BB-9553-0F1F84555277}"/>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3370356B-3904-4A91-9B2E-084015EB10AD}"/>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21598950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#19</a:t>
            </a:r>
            <a:br>
              <a:rPr lang="en-US" dirty="0"/>
            </a:br>
            <a:r>
              <a:rPr lang="en-US" sz="1800" b="1" dirty="0"/>
              <a:t>(Digital Evidence for the patient-services area – photos documenting the inside of the private room (consult area) from the entry door(s))</a:t>
            </a:r>
          </a:p>
        </p:txBody>
      </p:sp>
      <p:sp>
        <p:nvSpPr>
          <p:cNvPr id="5" name="Content Placeholder 4">
            <a:extLst>
              <a:ext uri="{FF2B5EF4-FFF2-40B4-BE49-F238E27FC236}">
                <a16:creationId xmlns:a16="http://schemas.microsoft.com/office/drawing/2014/main" id="{92636629-B4AF-43D5-8A28-2C0A1CF15F0B}"/>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649B71D8-60D1-4BA6-BAD1-020E67A13A68}"/>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58928653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#19</a:t>
            </a:r>
            <a:br>
              <a:rPr lang="en-US" dirty="0"/>
            </a:br>
            <a:r>
              <a:rPr lang="en-US" sz="1800" b="1" dirty="0"/>
              <a:t>(Digital Evidence for the patient-services area – photos documenting the inside of the private room (consult area) from the entry door(s))</a:t>
            </a:r>
          </a:p>
        </p:txBody>
      </p:sp>
      <p:sp>
        <p:nvSpPr>
          <p:cNvPr id="5" name="Content Placeholder 4">
            <a:extLst>
              <a:ext uri="{FF2B5EF4-FFF2-40B4-BE49-F238E27FC236}">
                <a16:creationId xmlns:a16="http://schemas.microsoft.com/office/drawing/2014/main" id="{FD51CA76-5EF9-4AAD-92E3-EA5EEB512645}"/>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C96DFD34-CEBD-4CF6-A5A7-6B6DD81F68AB}"/>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7199792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#19</a:t>
            </a:r>
            <a:br>
              <a:rPr lang="en-US" dirty="0"/>
            </a:br>
            <a:r>
              <a:rPr lang="en-US" sz="1800" b="1" dirty="0"/>
              <a:t>(Digital Evidence for the patient-services area – photos documenting the inside of the private room (consult area) from within the room)</a:t>
            </a:r>
          </a:p>
        </p:txBody>
      </p:sp>
      <p:sp>
        <p:nvSpPr>
          <p:cNvPr id="5" name="Content Placeholder 4">
            <a:extLst>
              <a:ext uri="{FF2B5EF4-FFF2-40B4-BE49-F238E27FC236}">
                <a16:creationId xmlns:a16="http://schemas.microsoft.com/office/drawing/2014/main" id="{C9EA884A-90FA-4587-BE0F-FC6265EBFCC3}"/>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0E42383D-EFC5-4413-AA64-22A836AB65D3}"/>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5484739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#19</a:t>
            </a:r>
            <a:br>
              <a:rPr lang="en-US" dirty="0"/>
            </a:br>
            <a:r>
              <a:rPr lang="en-US" sz="1800" b="1" dirty="0"/>
              <a:t>(Digital Evidence for the patient-services area – photos documenting the furnishings inside the private room (consult area))</a:t>
            </a:r>
          </a:p>
        </p:txBody>
      </p:sp>
      <p:sp>
        <p:nvSpPr>
          <p:cNvPr id="5" name="Content Placeholder 4">
            <a:extLst>
              <a:ext uri="{FF2B5EF4-FFF2-40B4-BE49-F238E27FC236}">
                <a16:creationId xmlns:a16="http://schemas.microsoft.com/office/drawing/2014/main" id="{A08251B0-D875-4011-AFFA-EFB4E2384847}"/>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489686F9-1DF6-4763-9422-35F154F37DB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91663050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#19</a:t>
            </a:r>
            <a:br>
              <a:rPr lang="en-US" dirty="0"/>
            </a:br>
            <a:r>
              <a:rPr lang="en-US" sz="1800" b="1" dirty="0"/>
              <a:t>(Digital Evidence for the patient-services area – photos documenting the injection materials inside the private room (consult area))</a:t>
            </a:r>
          </a:p>
        </p:txBody>
      </p:sp>
      <p:sp>
        <p:nvSpPr>
          <p:cNvPr id="5" name="Content Placeholder 4">
            <a:extLst>
              <a:ext uri="{FF2B5EF4-FFF2-40B4-BE49-F238E27FC236}">
                <a16:creationId xmlns:a16="http://schemas.microsoft.com/office/drawing/2014/main" id="{3ABF65B6-2997-4543-85EB-5046BBFCDF6F}"/>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57728A62-52FA-4150-9687-D64347936BAB}"/>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94380632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#19</a:t>
            </a:r>
            <a:br>
              <a:rPr lang="en-US" dirty="0"/>
            </a:br>
            <a:r>
              <a:rPr lang="en-US" sz="1800" b="1" dirty="0"/>
              <a:t>(Digital Evidence for the patient-services area – photos documenting the emergency management materials and protocols inside the private room (consult area))</a:t>
            </a:r>
          </a:p>
        </p:txBody>
      </p:sp>
      <p:sp>
        <p:nvSpPr>
          <p:cNvPr id="5" name="Content Placeholder 4">
            <a:extLst>
              <a:ext uri="{FF2B5EF4-FFF2-40B4-BE49-F238E27FC236}">
                <a16:creationId xmlns:a16="http://schemas.microsoft.com/office/drawing/2014/main" id="{FD94A9E8-2691-45EB-B769-65FAC2CE9C08}"/>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E581D069-6DA9-4726-B766-2D649770B34A}"/>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32304223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#19</a:t>
            </a:r>
            <a:br>
              <a:rPr lang="en-US" dirty="0"/>
            </a:br>
            <a:r>
              <a:rPr lang="en-US" sz="1800" b="1" dirty="0"/>
              <a:t>(Digital Evidence for the patient-services area – photos documenting the emergency management materials and protocols inside the private room (consult area))</a:t>
            </a:r>
          </a:p>
        </p:txBody>
      </p:sp>
      <p:sp>
        <p:nvSpPr>
          <p:cNvPr id="5" name="Content Placeholder 4">
            <a:extLst>
              <a:ext uri="{FF2B5EF4-FFF2-40B4-BE49-F238E27FC236}">
                <a16:creationId xmlns:a16="http://schemas.microsoft.com/office/drawing/2014/main" id="{1D6B6976-730A-4361-B411-45C6FD1FA2F0}"/>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CA284889-E9DA-4D2C-87A1-62EA34F8F71B}"/>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986101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#2</a:t>
            </a:r>
            <a:br>
              <a:rPr lang="en-US" dirty="0"/>
            </a:br>
            <a:r>
              <a:rPr lang="en-US" sz="1800" b="1" dirty="0"/>
              <a:t>(Digital Evidence of the internal premises – photos of the pharmacy and prescription department from entry to premises)</a:t>
            </a:r>
          </a:p>
        </p:txBody>
      </p:sp>
      <p:sp>
        <p:nvSpPr>
          <p:cNvPr id="6" name="Content Placeholder 5">
            <a:extLst>
              <a:ext uri="{FF2B5EF4-FFF2-40B4-BE49-F238E27FC236}">
                <a16:creationId xmlns:a16="http://schemas.microsoft.com/office/drawing/2014/main" id="{6C61C798-2F85-4467-8BA4-75FAE07C333D}"/>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B50F77FF-1640-4D02-B433-5D171C567144}"/>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76971305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#19</a:t>
            </a:r>
            <a:br>
              <a:rPr lang="en-US" dirty="0"/>
            </a:br>
            <a:r>
              <a:rPr lang="en-US" sz="1800" b="1" dirty="0"/>
              <a:t>(Digital Evidence for the patient-services area – photos documenting the presence of Personal Protective Equipment (PPE) inside the private room (consult area))</a:t>
            </a:r>
          </a:p>
        </p:txBody>
      </p:sp>
      <p:sp>
        <p:nvSpPr>
          <p:cNvPr id="5" name="Content Placeholder 4">
            <a:extLst>
              <a:ext uri="{FF2B5EF4-FFF2-40B4-BE49-F238E27FC236}">
                <a16:creationId xmlns:a16="http://schemas.microsoft.com/office/drawing/2014/main" id="{406FB6FC-ACC1-4DE6-B9C3-C5E05C8C32A4}"/>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F62A5CB1-D0C4-4BDB-A71F-6322D597EC6E}"/>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5146232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#19</a:t>
            </a:r>
            <a:br>
              <a:rPr lang="en-US" dirty="0"/>
            </a:br>
            <a:r>
              <a:rPr lang="en-US" sz="1800" b="1" dirty="0"/>
              <a:t>(Digital Evidence for the patient-services area – photos documenting the presence of Personal Protective Equipment (PPE) inside the private room (consult area))</a:t>
            </a:r>
          </a:p>
        </p:txBody>
      </p:sp>
      <p:sp>
        <p:nvSpPr>
          <p:cNvPr id="5" name="Content Placeholder 4">
            <a:extLst>
              <a:ext uri="{FF2B5EF4-FFF2-40B4-BE49-F238E27FC236}">
                <a16:creationId xmlns:a16="http://schemas.microsoft.com/office/drawing/2014/main" id="{2E12D847-944D-441E-A8C2-501ECC311D37}"/>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946D0965-56E9-4D30-877E-89523DD80667}"/>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9360309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#21</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rmAutofit/>
          </a:bodyPr>
          <a:lstStyle/>
          <a:p>
            <a:pPr marL="0" indent="0">
              <a:buNone/>
            </a:pPr>
            <a:r>
              <a:rPr lang="en-US" sz="2400" dirty="0"/>
              <a:t>Digital evidence for identifying all staff working in the pharmacy includes:</a:t>
            </a:r>
            <a:endParaRPr lang="en-CA" sz="2400" dirty="0"/>
          </a:p>
          <a:p>
            <a:pPr lvl="0">
              <a:buClrTx/>
              <a:buFont typeface="Arial" panose="020B0604020202020204" pitchFamily="34" charset="0"/>
              <a:buChar char="•"/>
            </a:pPr>
            <a:r>
              <a:rPr lang="en-AU" sz="2400" dirty="0"/>
              <a:t>Photo(s) of name tags required for all staff working at the pharmacy. </a:t>
            </a:r>
            <a:endParaRPr lang="en-CA" sz="2400" dirty="0"/>
          </a:p>
          <a:p>
            <a:pPr>
              <a:buClrTx/>
              <a:buFont typeface="Arial" panose="020B0604020202020204" pitchFamily="34" charset="0"/>
              <a:buChar char="•"/>
            </a:pPr>
            <a:r>
              <a:rPr lang="en-US" sz="2400" dirty="0"/>
              <a:t>Photos should demonstrate, at minimum, the name and role of the individual.</a:t>
            </a:r>
            <a:endParaRPr lang="en-CA" sz="2400" dirty="0"/>
          </a:p>
        </p:txBody>
      </p:sp>
    </p:spTree>
    <p:extLst>
      <p:ext uri="{BB962C8B-B14F-4D97-AF65-F5344CB8AC3E}">
        <p14:creationId xmlns:p14="http://schemas.microsoft.com/office/powerpoint/2010/main" val="275631527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#21</a:t>
            </a:r>
            <a:br>
              <a:rPr lang="en-US" dirty="0"/>
            </a:br>
            <a:r>
              <a:rPr lang="en-US" sz="1800" b="1" dirty="0"/>
              <a:t>(Digital Evidence for employee identification – photos documenting nametags for employees and regulated members at the pharmacy)</a:t>
            </a:r>
          </a:p>
        </p:txBody>
      </p:sp>
      <p:sp>
        <p:nvSpPr>
          <p:cNvPr id="5" name="Content Placeholder 4">
            <a:extLst>
              <a:ext uri="{FF2B5EF4-FFF2-40B4-BE49-F238E27FC236}">
                <a16:creationId xmlns:a16="http://schemas.microsoft.com/office/drawing/2014/main" id="{BC747F19-0AF1-4FFF-8B0A-C0862DF6A565}"/>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2E99C976-8E9B-44D0-86BB-C8C300E5860C}"/>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61616648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#23</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rmAutofit/>
          </a:bodyPr>
          <a:lstStyle/>
          <a:p>
            <a:pPr marL="0" indent="0">
              <a:buNone/>
            </a:pPr>
            <a:r>
              <a:rPr lang="en-US" dirty="0"/>
              <a:t>Digital evidence for identifying the storage of patient records includes:</a:t>
            </a:r>
            <a:endParaRPr lang="en-CA" dirty="0"/>
          </a:p>
          <a:p>
            <a:pPr lvl="0">
              <a:buClrTx/>
              <a:buFont typeface="Arial" panose="020B0604020202020204" pitchFamily="34" charset="0"/>
              <a:buChar char="•"/>
            </a:pPr>
            <a:r>
              <a:rPr lang="en-AU" dirty="0"/>
              <a:t>Photos of your patient record storage areas or rooms that demonstrate where these areas are located within the pharmacy.</a:t>
            </a:r>
            <a:endParaRPr lang="en-CA" dirty="0"/>
          </a:p>
          <a:p>
            <a:pPr lvl="0">
              <a:buClrTx/>
              <a:buFont typeface="Arial" panose="020B0604020202020204" pitchFamily="34" charset="0"/>
              <a:buChar char="•"/>
            </a:pPr>
            <a:r>
              <a:rPr lang="en-AU" dirty="0"/>
              <a:t>If a separate room within the pharmacy is used for patient record storage, provide additional photos demonstrating how the records are secured from unauthorized access.</a:t>
            </a:r>
            <a:endParaRPr lang="en-CA" dirty="0"/>
          </a:p>
          <a:p>
            <a:pPr>
              <a:buClrTx/>
              <a:buFont typeface="Arial" panose="020B0604020202020204" pitchFamily="34" charset="0"/>
              <a:buChar char="•"/>
            </a:pPr>
            <a:r>
              <a:rPr lang="en-US" dirty="0"/>
              <a:t>If your pharmacy will be producing electronic patient records (i.e., paperless), provide photo(s) of the devices used to create and check electronic prescription copies.</a:t>
            </a:r>
            <a:endParaRPr lang="en-CA" dirty="0"/>
          </a:p>
        </p:txBody>
      </p:sp>
    </p:spTree>
    <p:extLst>
      <p:ext uri="{BB962C8B-B14F-4D97-AF65-F5344CB8AC3E}">
        <p14:creationId xmlns:p14="http://schemas.microsoft.com/office/powerpoint/2010/main" val="42679427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#23</a:t>
            </a:r>
            <a:br>
              <a:rPr lang="en-US" dirty="0"/>
            </a:br>
            <a:r>
              <a:rPr lang="en-US" sz="1800" b="1" dirty="0"/>
              <a:t>(Digital Evidence for record-keeping requirements – photos identifying the location of record-storing shelves or rooms within the dispensary)</a:t>
            </a:r>
          </a:p>
        </p:txBody>
      </p:sp>
      <p:sp>
        <p:nvSpPr>
          <p:cNvPr id="5" name="Content Placeholder 4">
            <a:extLst>
              <a:ext uri="{FF2B5EF4-FFF2-40B4-BE49-F238E27FC236}">
                <a16:creationId xmlns:a16="http://schemas.microsoft.com/office/drawing/2014/main" id="{BB6DCF50-0EF1-4879-BD56-02DCD100251C}"/>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4FBAE638-1929-4CB1-87CB-FB455CD2590A}"/>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50746239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#23</a:t>
            </a:r>
            <a:br>
              <a:rPr lang="en-US" dirty="0"/>
            </a:br>
            <a:r>
              <a:rPr lang="en-US" sz="1800" b="1" dirty="0"/>
              <a:t>(Digital Evidence for record-keeping requirements – photos identifying the security features of any room used for record-keeping)</a:t>
            </a:r>
          </a:p>
        </p:txBody>
      </p:sp>
      <p:sp>
        <p:nvSpPr>
          <p:cNvPr id="6" name="Content Placeholder 5">
            <a:extLst>
              <a:ext uri="{FF2B5EF4-FFF2-40B4-BE49-F238E27FC236}">
                <a16:creationId xmlns:a16="http://schemas.microsoft.com/office/drawing/2014/main" id="{4E8F1B19-82DA-427C-B2EB-938F7D036189}"/>
              </a:ext>
            </a:extLst>
          </p:cNvPr>
          <p:cNvSpPr>
            <a:spLocks noGrp="1"/>
          </p:cNvSpPr>
          <p:nvPr>
            <p:ph sz="half" idx="1"/>
          </p:nvPr>
        </p:nvSpPr>
        <p:spPr/>
        <p:txBody>
          <a:bodyPr/>
          <a:lstStyle/>
          <a:p>
            <a:endParaRPr lang="en-US" dirty="0"/>
          </a:p>
        </p:txBody>
      </p:sp>
      <p:sp>
        <p:nvSpPr>
          <p:cNvPr id="7" name="Content Placeholder 6">
            <a:extLst>
              <a:ext uri="{FF2B5EF4-FFF2-40B4-BE49-F238E27FC236}">
                <a16:creationId xmlns:a16="http://schemas.microsoft.com/office/drawing/2014/main" id="{6BE55252-1299-438F-8F5D-FFC5BA96E92A}"/>
              </a:ext>
            </a:extLst>
          </p:cNvPr>
          <p:cNvSpPr>
            <a:spLocks noGrp="1"/>
          </p:cNvSpPr>
          <p:nvPr>
            <p:ph sz="half" idx="2"/>
          </p:nvPr>
        </p:nvSpPr>
        <p:spPr/>
        <p:txBody>
          <a:bodyPr/>
          <a:lstStyle/>
          <a:p>
            <a:endParaRPr lang="en-US"/>
          </a:p>
        </p:txBody>
      </p:sp>
      <p:sp>
        <p:nvSpPr>
          <p:cNvPr id="5" name="Footer Placeholder 4">
            <a:extLst>
              <a:ext uri="{FF2B5EF4-FFF2-40B4-BE49-F238E27FC236}">
                <a16:creationId xmlns:a16="http://schemas.microsoft.com/office/drawing/2014/main" id="{E486F645-E290-4A32-B238-C516F8825A38}"/>
              </a:ext>
            </a:extLst>
          </p:cNvPr>
          <p:cNvSpPr>
            <a:spLocks noGrp="1"/>
          </p:cNvSpPr>
          <p:nvPr>
            <p:ph type="ftr" sz="quarter" idx="11"/>
          </p:nvPr>
        </p:nvSpPr>
        <p:spPr>
          <a:xfrm>
            <a:off x="589885" y="6138281"/>
            <a:ext cx="11024359" cy="365125"/>
          </a:xfrm>
        </p:spPr>
        <p:txBody>
          <a:bodyPr/>
          <a:lstStyle/>
          <a:p>
            <a:r>
              <a:rPr lang="en-US" dirty="0">
                <a:latin typeface="Arial" panose="020B0604020202020204" pitchFamily="34" charset="0"/>
                <a:cs typeface="Arial" panose="020B0604020202020204" pitchFamily="34" charset="0"/>
              </a:rPr>
              <a:t>If this is not applicable to your pharmacy (i.e. records will all be stored in the dispensary), move to the next item</a:t>
            </a:r>
          </a:p>
        </p:txBody>
      </p:sp>
    </p:spTree>
    <p:extLst>
      <p:ext uri="{BB962C8B-B14F-4D97-AF65-F5344CB8AC3E}">
        <p14:creationId xmlns:p14="http://schemas.microsoft.com/office/powerpoint/2010/main" val="205848527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#23</a:t>
            </a:r>
            <a:br>
              <a:rPr lang="en-US" dirty="0"/>
            </a:br>
            <a:r>
              <a:rPr lang="en-US" sz="1800" b="1" dirty="0"/>
              <a:t>(Digital Evidence for record-keeping requirements – photos identifying the equipment and used for creating electronic records (scanners, etc.))</a:t>
            </a:r>
          </a:p>
        </p:txBody>
      </p:sp>
      <p:sp>
        <p:nvSpPr>
          <p:cNvPr id="6" name="Content Placeholder 5">
            <a:extLst>
              <a:ext uri="{FF2B5EF4-FFF2-40B4-BE49-F238E27FC236}">
                <a16:creationId xmlns:a16="http://schemas.microsoft.com/office/drawing/2014/main" id="{86BB8D9F-A952-4CF7-9BE7-9B8ED8328B79}"/>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11A36946-EEDE-40E7-AF46-4FEE754E8368}"/>
              </a:ext>
            </a:extLst>
          </p:cNvPr>
          <p:cNvSpPr>
            <a:spLocks noGrp="1"/>
          </p:cNvSpPr>
          <p:nvPr>
            <p:ph sz="half" idx="2"/>
          </p:nvPr>
        </p:nvSpPr>
        <p:spPr/>
        <p:txBody>
          <a:bodyPr/>
          <a:lstStyle/>
          <a:p>
            <a:endParaRPr lang="en-US"/>
          </a:p>
        </p:txBody>
      </p:sp>
      <p:sp>
        <p:nvSpPr>
          <p:cNvPr id="5" name="Footer Placeholder 4">
            <a:extLst>
              <a:ext uri="{FF2B5EF4-FFF2-40B4-BE49-F238E27FC236}">
                <a16:creationId xmlns:a16="http://schemas.microsoft.com/office/drawing/2014/main" id="{E486F645-E290-4A32-B238-C516F8825A38}"/>
              </a:ext>
            </a:extLst>
          </p:cNvPr>
          <p:cNvSpPr>
            <a:spLocks noGrp="1"/>
          </p:cNvSpPr>
          <p:nvPr>
            <p:ph type="ftr" sz="quarter" idx="11"/>
          </p:nvPr>
        </p:nvSpPr>
        <p:spPr>
          <a:xfrm>
            <a:off x="589885" y="6126164"/>
            <a:ext cx="10983415" cy="365125"/>
          </a:xfrm>
        </p:spPr>
        <p:txBody>
          <a:bodyPr/>
          <a:lstStyle/>
          <a:p>
            <a:r>
              <a:rPr lang="en-US" dirty="0">
                <a:latin typeface="Arial" panose="020B0604020202020204" pitchFamily="34" charset="0"/>
                <a:cs typeface="Arial" panose="020B0604020202020204" pitchFamily="34" charset="0"/>
              </a:rPr>
              <a:t>If this is not applicable to your pharmacy, move to the next item</a:t>
            </a:r>
          </a:p>
        </p:txBody>
      </p:sp>
    </p:spTree>
    <p:extLst>
      <p:ext uri="{BB962C8B-B14F-4D97-AF65-F5344CB8AC3E}">
        <p14:creationId xmlns:p14="http://schemas.microsoft.com/office/powerpoint/2010/main" val="74019274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#23</a:t>
            </a:r>
            <a:br>
              <a:rPr lang="en-US" dirty="0"/>
            </a:br>
            <a:r>
              <a:rPr lang="en-US" sz="1800" b="1" dirty="0"/>
              <a:t>(Digital Evidence for record-keeping requirements – photos identifying the operating system used for creating records (Kroll, </a:t>
            </a:r>
            <a:r>
              <a:rPr lang="en-US" sz="1800" b="1" dirty="0" err="1"/>
              <a:t>etc</a:t>
            </a:r>
            <a:r>
              <a:rPr lang="en-US" sz="1800" b="1" dirty="0"/>
              <a:t>))</a:t>
            </a:r>
          </a:p>
        </p:txBody>
      </p:sp>
      <p:sp>
        <p:nvSpPr>
          <p:cNvPr id="6" name="Content Placeholder 5">
            <a:extLst>
              <a:ext uri="{FF2B5EF4-FFF2-40B4-BE49-F238E27FC236}">
                <a16:creationId xmlns:a16="http://schemas.microsoft.com/office/drawing/2014/main" id="{74726F99-95ED-4BB9-95C8-394D467842F1}"/>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904CDF28-143D-4B55-BC87-CEEF6DF35CF8}"/>
              </a:ext>
            </a:extLst>
          </p:cNvPr>
          <p:cNvSpPr>
            <a:spLocks noGrp="1"/>
          </p:cNvSpPr>
          <p:nvPr>
            <p:ph sz="half" idx="2"/>
          </p:nvPr>
        </p:nvSpPr>
        <p:spPr/>
        <p:txBody>
          <a:bodyPr/>
          <a:lstStyle/>
          <a:p>
            <a:endParaRPr lang="en-US"/>
          </a:p>
        </p:txBody>
      </p:sp>
      <p:sp>
        <p:nvSpPr>
          <p:cNvPr id="2" name="Footer Placeholder 4">
            <a:extLst>
              <a:ext uri="{FF2B5EF4-FFF2-40B4-BE49-F238E27FC236}">
                <a16:creationId xmlns:a16="http://schemas.microsoft.com/office/drawing/2014/main" id="{602C6988-6473-94D1-3717-4A1F78597436}"/>
              </a:ext>
            </a:extLst>
          </p:cNvPr>
          <p:cNvSpPr>
            <a:spLocks noGrp="1"/>
          </p:cNvSpPr>
          <p:nvPr>
            <p:ph type="ftr" sz="quarter" idx="11"/>
          </p:nvPr>
        </p:nvSpPr>
        <p:spPr>
          <a:xfrm>
            <a:off x="589885" y="6126164"/>
            <a:ext cx="10983415" cy="365125"/>
          </a:xfrm>
        </p:spPr>
        <p:txBody>
          <a:bodyPr/>
          <a:lstStyle/>
          <a:p>
            <a:r>
              <a:rPr lang="en-US" dirty="0">
                <a:latin typeface="Arial" panose="020B0604020202020204" pitchFamily="34" charset="0"/>
                <a:cs typeface="Arial" panose="020B0604020202020204" pitchFamily="34" charset="0"/>
              </a:rPr>
              <a:t>If this is not applicable to your pharmacy, move to the next item</a:t>
            </a:r>
          </a:p>
        </p:txBody>
      </p:sp>
    </p:spTree>
    <p:extLst>
      <p:ext uri="{BB962C8B-B14F-4D97-AF65-F5344CB8AC3E}">
        <p14:creationId xmlns:p14="http://schemas.microsoft.com/office/powerpoint/2010/main" val="131731244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1567D5-9C0C-4028-858B-5F38F146D9E1}"/>
              </a:ext>
            </a:extLst>
          </p:cNvPr>
          <p:cNvSpPr>
            <a:spLocks noGrp="1"/>
          </p:cNvSpPr>
          <p:nvPr>
            <p:ph type="title"/>
          </p:nvPr>
        </p:nvSpPr>
        <p:spPr/>
        <p:txBody>
          <a:bodyPr>
            <a:normAutofit fontScale="90000"/>
          </a:bodyPr>
          <a:lstStyle/>
          <a:p>
            <a:r>
              <a:rPr lang="en-CA" dirty="0"/>
              <a:t>Appendix A </a:t>
            </a:r>
            <a:br>
              <a:rPr lang="en-CA" dirty="0"/>
            </a:br>
            <a:r>
              <a:rPr lang="en-CA" dirty="0"/>
              <a:t>Additional supporting documentation required </a:t>
            </a:r>
          </a:p>
        </p:txBody>
      </p:sp>
      <p:sp>
        <p:nvSpPr>
          <p:cNvPr id="6" name="Subtitle 5">
            <a:extLst>
              <a:ext uri="{FF2B5EF4-FFF2-40B4-BE49-F238E27FC236}">
                <a16:creationId xmlns:a16="http://schemas.microsoft.com/office/drawing/2014/main" id="{82B9A2C4-3A7A-40EF-B2DD-B0A3F247771C}"/>
              </a:ext>
            </a:extLst>
          </p:cNvPr>
          <p:cNvSpPr>
            <a:spLocks noGrp="1"/>
          </p:cNvSpPr>
          <p:nvPr>
            <p:ph idx="1"/>
          </p:nvPr>
        </p:nvSpPr>
        <p:spPr/>
        <p:txBody>
          <a:bodyPr>
            <a:normAutofit fontScale="92500" lnSpcReduction="20000"/>
          </a:bodyPr>
          <a:lstStyle/>
          <a:p>
            <a:r>
              <a:rPr lang="en-CA" dirty="0"/>
              <a:t>Policies and Procedures Manual (must be comprehensive and specific to the proposed operations and patient services of the pharmacy, including section(s) on compounding).</a:t>
            </a:r>
          </a:p>
          <a:p>
            <a:r>
              <a:rPr lang="en-CA" dirty="0"/>
              <a:t>A sample of risk assessments.</a:t>
            </a:r>
          </a:p>
          <a:p>
            <a:r>
              <a:rPr lang="en-CA" dirty="0"/>
              <a:t>A sample of master formulations and compounding records.</a:t>
            </a:r>
          </a:p>
          <a:p>
            <a:r>
              <a:rPr lang="en-CA" dirty="0"/>
              <a:t>Personnel training and assessment program for compounding.</a:t>
            </a:r>
          </a:p>
          <a:p>
            <a:r>
              <a:rPr lang="en-CA" dirty="0"/>
              <a:t>Confirmation of submission of the</a:t>
            </a:r>
            <a:r>
              <a:rPr lang="en-US" dirty="0"/>
              <a:t> expedited Privacy Impact Assessment (PIA) requirements to the Office of the Information and Privacy Commissioner (OIPC) including:</a:t>
            </a:r>
          </a:p>
          <a:p>
            <a:pPr lvl="1"/>
            <a:r>
              <a:rPr lang="en-US" dirty="0"/>
              <a:t>the policies and procedures that support Sections B and E of the OIPC PIA requirements, and</a:t>
            </a:r>
          </a:p>
          <a:p>
            <a:pPr lvl="1"/>
            <a:r>
              <a:rPr lang="en-US" dirty="0"/>
              <a:t>the OIPC cover letter.</a:t>
            </a:r>
            <a:endParaRPr lang="en-CA" dirty="0"/>
          </a:p>
          <a:p>
            <a:endParaRPr lang="en-CA" dirty="0"/>
          </a:p>
        </p:txBody>
      </p:sp>
    </p:spTree>
    <p:extLst>
      <p:ext uri="{BB962C8B-B14F-4D97-AF65-F5344CB8AC3E}">
        <p14:creationId xmlns:p14="http://schemas.microsoft.com/office/powerpoint/2010/main" val="1380802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#2</a:t>
            </a:r>
            <a:br>
              <a:rPr lang="en-US" dirty="0"/>
            </a:br>
            <a:r>
              <a:rPr lang="en-US" sz="1800" b="1" dirty="0"/>
              <a:t>(Digital Evidence of the internal premises – photos of the pharmacy and prescription department from entry to premises)</a:t>
            </a:r>
          </a:p>
        </p:txBody>
      </p:sp>
      <p:sp>
        <p:nvSpPr>
          <p:cNvPr id="6" name="Content Placeholder 5">
            <a:extLst>
              <a:ext uri="{FF2B5EF4-FFF2-40B4-BE49-F238E27FC236}">
                <a16:creationId xmlns:a16="http://schemas.microsoft.com/office/drawing/2014/main" id="{4BB01184-CCFA-4234-915B-E6608DD4D706}"/>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32BF1C18-EC08-4FB1-8460-07854703AC81}"/>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338898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#2</a:t>
            </a:r>
            <a:br>
              <a:rPr lang="en-US" dirty="0"/>
            </a:br>
            <a:r>
              <a:rPr lang="en-US" sz="1800" b="1" dirty="0"/>
              <a:t>(Digital Evidence of the internal premises – photos of the time-delay safe signage in the dispensary)</a:t>
            </a:r>
          </a:p>
        </p:txBody>
      </p:sp>
      <p:sp>
        <p:nvSpPr>
          <p:cNvPr id="5" name="Content Placeholder 4">
            <a:extLst>
              <a:ext uri="{FF2B5EF4-FFF2-40B4-BE49-F238E27FC236}">
                <a16:creationId xmlns:a16="http://schemas.microsoft.com/office/drawing/2014/main" id="{65B79F9A-FF01-47C7-9223-1EC5B3D5F464}"/>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83DDFAF1-F091-4A37-BDA0-122F58279D74}"/>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872582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#3</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rmAutofit fontScale="77500" lnSpcReduction="20000"/>
          </a:bodyPr>
          <a:lstStyle/>
          <a:p>
            <a:pPr marL="0" indent="0">
              <a:buNone/>
            </a:pPr>
            <a:r>
              <a:rPr lang="en-US" sz="2900" dirty="0"/>
              <a:t>Digital evidence required of the security system includes:</a:t>
            </a:r>
            <a:endParaRPr lang="en-CA" sz="2900" dirty="0"/>
          </a:p>
          <a:p>
            <a:pPr lvl="0">
              <a:buClrTx/>
              <a:buFont typeface="Arial" panose="020B0604020202020204" pitchFamily="34" charset="0"/>
              <a:buChar char="•"/>
            </a:pPr>
            <a:r>
              <a:rPr lang="en-AU" sz="2900" dirty="0"/>
              <a:t>Photo(s) of all installed alarm panel(s) taken no further than 10 feet from the device.</a:t>
            </a:r>
            <a:endParaRPr lang="en-CA" sz="2900" dirty="0"/>
          </a:p>
          <a:p>
            <a:pPr lvl="0">
              <a:buClrTx/>
              <a:buFont typeface="Arial" panose="020B0604020202020204" pitchFamily="34" charset="0"/>
              <a:buChar char="•"/>
            </a:pPr>
            <a:r>
              <a:rPr lang="en-AU" sz="2900" dirty="0"/>
              <a:t>Photo(s) of any and all cameras, motion sensors, and door sensors installed in the pharmacy.</a:t>
            </a:r>
            <a:endParaRPr lang="en-CA" sz="2900" dirty="0"/>
          </a:p>
          <a:p>
            <a:pPr lvl="1">
              <a:buClrTx/>
              <a:buFont typeface="Courier New" panose="02070309020205020404" pitchFamily="49" charset="0"/>
              <a:buChar char="o"/>
            </a:pPr>
            <a:r>
              <a:rPr lang="en-AU" sz="2900" dirty="0"/>
              <a:t>If one panoramic photo can demonstrate the installation and location of these items, that will be sufficient.</a:t>
            </a:r>
            <a:endParaRPr lang="en-CA" sz="2900" dirty="0"/>
          </a:p>
          <a:p>
            <a:pPr lvl="0">
              <a:buClrTx/>
              <a:buFont typeface="Arial" panose="020B0604020202020204" pitchFamily="34" charset="0"/>
              <a:buChar char="•"/>
            </a:pPr>
            <a:r>
              <a:rPr lang="en-AU" sz="2900" dirty="0"/>
              <a:t>Photo(s) of the viewing panel or monitor that displays the footage from the security cameras.</a:t>
            </a:r>
            <a:endParaRPr lang="en-CA" sz="2900" dirty="0"/>
          </a:p>
          <a:p>
            <a:pPr lvl="0">
              <a:buClrTx/>
              <a:buFont typeface="Arial" panose="020B0604020202020204" pitchFamily="34" charset="0"/>
              <a:buChar char="•"/>
            </a:pPr>
            <a:r>
              <a:rPr lang="en-AU" sz="2900" dirty="0"/>
              <a:t>Photo(s) of any and all security gates, bars, or window grills installed in the pharmacy</a:t>
            </a:r>
          </a:p>
          <a:p>
            <a:pPr lvl="0"/>
            <a:endParaRPr lang="en-CA" sz="3600" dirty="0"/>
          </a:p>
          <a:p>
            <a:pPr marL="0" indent="0">
              <a:buNone/>
            </a:pPr>
            <a:r>
              <a:rPr lang="en-US" b="1" dirty="0"/>
              <a:t>NOTE:	A test to determine if the alarm system is operative will be conducted at the time of the inspection.</a:t>
            </a:r>
            <a:endParaRPr lang="en-CA" dirty="0"/>
          </a:p>
          <a:p>
            <a:endParaRPr lang="en-CA" dirty="0"/>
          </a:p>
        </p:txBody>
      </p:sp>
    </p:spTree>
    <p:extLst>
      <p:ext uri="{BB962C8B-B14F-4D97-AF65-F5344CB8AC3E}">
        <p14:creationId xmlns:p14="http://schemas.microsoft.com/office/powerpoint/2010/main" val="1842541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Legislative requirement #3</a:t>
            </a:r>
            <a:br>
              <a:rPr lang="en-US" dirty="0"/>
            </a:br>
            <a:r>
              <a:rPr lang="en-US" sz="1800" b="1" dirty="0"/>
              <a:t>(Digital Evidence of the security system – alarm panel(s))</a:t>
            </a:r>
          </a:p>
        </p:txBody>
      </p:sp>
      <p:sp>
        <p:nvSpPr>
          <p:cNvPr id="5" name="Content Placeholder 4">
            <a:extLst>
              <a:ext uri="{FF2B5EF4-FFF2-40B4-BE49-F238E27FC236}">
                <a16:creationId xmlns:a16="http://schemas.microsoft.com/office/drawing/2014/main" id="{AA3E94F1-C9F2-4018-8B49-010E22831833}"/>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190B49BF-DD72-4240-A1F4-E354B0036A99}"/>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202555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Legislative requirement #3</a:t>
            </a:r>
            <a:br>
              <a:rPr lang="en-US" dirty="0"/>
            </a:br>
            <a:r>
              <a:rPr lang="en-US" sz="1800" b="1" dirty="0"/>
              <a:t>(Digital Evidence of the security system – cameras, motion sensors, door sensors)</a:t>
            </a:r>
          </a:p>
        </p:txBody>
      </p:sp>
      <p:sp>
        <p:nvSpPr>
          <p:cNvPr id="5" name="Content Placeholder 4">
            <a:extLst>
              <a:ext uri="{FF2B5EF4-FFF2-40B4-BE49-F238E27FC236}">
                <a16:creationId xmlns:a16="http://schemas.microsoft.com/office/drawing/2014/main" id="{8C15CB6A-6577-4FCE-97CD-FF9168EEE855}"/>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5861C626-A921-4A32-80E4-87C1F34BF6AE}"/>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976953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Legislative requirement #3</a:t>
            </a:r>
            <a:br>
              <a:rPr lang="en-US" dirty="0"/>
            </a:br>
            <a:r>
              <a:rPr lang="en-US" sz="1800" b="1" dirty="0"/>
              <a:t>(Digital Evidence of the security system – cameras, motion sensors, door sensors (2))</a:t>
            </a:r>
          </a:p>
        </p:txBody>
      </p:sp>
      <p:sp>
        <p:nvSpPr>
          <p:cNvPr id="5" name="Content Placeholder 4">
            <a:extLst>
              <a:ext uri="{FF2B5EF4-FFF2-40B4-BE49-F238E27FC236}">
                <a16:creationId xmlns:a16="http://schemas.microsoft.com/office/drawing/2014/main" id="{AC1F41C0-EEE4-4902-A65F-9EB46F80233F}"/>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57D03EF8-1FD6-41EA-8EFE-3E0DD880CFEC}"/>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64132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#3</a:t>
            </a:r>
            <a:br>
              <a:rPr lang="en-US" dirty="0"/>
            </a:br>
            <a:r>
              <a:rPr lang="en-US" sz="1800" b="1" dirty="0"/>
              <a:t>(Digital Evidence of the security system – viewing panel/screen for monitor that displays camera footage) </a:t>
            </a:r>
          </a:p>
        </p:txBody>
      </p:sp>
      <p:sp>
        <p:nvSpPr>
          <p:cNvPr id="5" name="Content Placeholder 4">
            <a:extLst>
              <a:ext uri="{FF2B5EF4-FFF2-40B4-BE49-F238E27FC236}">
                <a16:creationId xmlns:a16="http://schemas.microsoft.com/office/drawing/2014/main" id="{FE6BCA1D-FC25-475F-8F72-818EAC65A40B}"/>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315A5C66-E372-4C54-89B3-D853940CC3AC}"/>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779995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Legislative requirement #3</a:t>
            </a:r>
            <a:br>
              <a:rPr lang="en-US" dirty="0"/>
            </a:br>
            <a:r>
              <a:rPr lang="en-US" sz="1800" b="1" dirty="0"/>
              <a:t>(Digital Evidence of the security system – security gates, grills, or bars installed in the pharmacy) </a:t>
            </a:r>
          </a:p>
        </p:txBody>
      </p:sp>
      <p:sp>
        <p:nvSpPr>
          <p:cNvPr id="5" name="Content Placeholder 4">
            <a:extLst>
              <a:ext uri="{FF2B5EF4-FFF2-40B4-BE49-F238E27FC236}">
                <a16:creationId xmlns:a16="http://schemas.microsoft.com/office/drawing/2014/main" id="{5765AFAE-AEF3-488A-91DB-B6FE05E56F24}"/>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80830F56-260B-43E3-97F7-60FF16875444}"/>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826205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Objectives</a:t>
            </a:r>
          </a:p>
        </p:txBody>
      </p:sp>
      <p:sp>
        <p:nvSpPr>
          <p:cNvPr id="3" name="Content Placeholder 2"/>
          <p:cNvSpPr>
            <a:spLocks noGrp="1"/>
          </p:cNvSpPr>
          <p:nvPr>
            <p:ph idx="1"/>
          </p:nvPr>
        </p:nvSpPr>
        <p:spPr/>
        <p:txBody>
          <a:bodyPr>
            <a:normAutofit/>
          </a:bodyPr>
          <a:lstStyle/>
          <a:p>
            <a:r>
              <a:rPr lang="en-US" sz="2400" dirty="0"/>
              <a:t>This document will provide guidance and a template to licensees who are submitting digital evidence as part of a pharmacy inspection process.</a:t>
            </a:r>
          </a:p>
          <a:p>
            <a:r>
              <a:rPr lang="en-US" sz="2400" dirty="0"/>
              <a:t>Unless otherwise indicated, this template should only be submitted to ACP once all required images have been added to the document. Any required digital evidence that is not to be added into the template (as outlined in Appendix A) must be submitted separately as independent documents. </a:t>
            </a:r>
          </a:p>
          <a:p>
            <a:r>
              <a:rPr lang="en-US" sz="2400" dirty="0"/>
              <a:t>Once digital evidence is submitted, your pharmacy practice consultant (PPC) will follow up with additional instructions, which may include clarification of the evidence submitted or scheduling of an inspection</a:t>
            </a:r>
          </a:p>
        </p:txBody>
      </p:sp>
    </p:spTree>
    <p:extLst>
      <p:ext uri="{BB962C8B-B14F-4D97-AF65-F5344CB8AC3E}">
        <p14:creationId xmlns:p14="http://schemas.microsoft.com/office/powerpoint/2010/main" val="1809439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#4</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rmAutofit/>
          </a:bodyPr>
          <a:lstStyle/>
          <a:p>
            <a:pPr marL="0" indent="0">
              <a:buNone/>
            </a:pPr>
            <a:r>
              <a:rPr lang="en-US" dirty="0"/>
              <a:t>Digital evidence required for a lock and leave pharmacy includes:</a:t>
            </a:r>
            <a:endParaRPr lang="en-CA" dirty="0"/>
          </a:p>
          <a:p>
            <a:pPr lvl="0">
              <a:buClrTx/>
              <a:buFont typeface="Arial" panose="020B0604020202020204" pitchFamily="34" charset="0"/>
              <a:buChar char="•"/>
            </a:pPr>
            <a:r>
              <a:rPr lang="en-AU" dirty="0"/>
              <a:t>Photo(s) of the independent alarm panel taken no further than 10 feet from the device and clearly demonstrating the placement of the panel within the dispensary.</a:t>
            </a:r>
            <a:endParaRPr lang="en-CA" dirty="0"/>
          </a:p>
          <a:p>
            <a:pPr lvl="0">
              <a:buClrTx/>
              <a:buFont typeface="Arial" panose="020B0604020202020204" pitchFamily="34" charset="0"/>
              <a:buChar char="•"/>
            </a:pPr>
            <a:r>
              <a:rPr lang="en-AU" dirty="0"/>
              <a:t>Photo(s) of any and all security gates and doors that are used to close off the dispensary outside of pharmacy operational hours.</a:t>
            </a:r>
            <a:endParaRPr lang="en-CA" dirty="0"/>
          </a:p>
          <a:p>
            <a:pPr>
              <a:buClrTx/>
              <a:buFont typeface="Arial" panose="020B0604020202020204" pitchFamily="34" charset="0"/>
              <a:buChar char="•"/>
            </a:pPr>
            <a:r>
              <a:rPr lang="en-US" dirty="0"/>
              <a:t>Photo(s) of any and all lock and leave panels installed in the public area to restrict access to Schedule 3 products outside of pharmacy operational hours.</a:t>
            </a:r>
            <a:endParaRPr lang="en-CA" dirty="0"/>
          </a:p>
          <a:p>
            <a:endParaRPr lang="en-CA" dirty="0"/>
          </a:p>
        </p:txBody>
      </p:sp>
    </p:spTree>
    <p:extLst>
      <p:ext uri="{BB962C8B-B14F-4D97-AF65-F5344CB8AC3E}">
        <p14:creationId xmlns:p14="http://schemas.microsoft.com/office/powerpoint/2010/main" val="109846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Legislative requirement #4</a:t>
            </a:r>
            <a:br>
              <a:rPr lang="en-US" dirty="0"/>
            </a:br>
            <a:r>
              <a:rPr lang="en-US" sz="1800" b="1" dirty="0"/>
              <a:t>(Digital Evidence for lock and leave pharmacies – independent alarm panel(s) for the dispensary) </a:t>
            </a:r>
          </a:p>
        </p:txBody>
      </p:sp>
      <p:sp>
        <p:nvSpPr>
          <p:cNvPr id="5" name="Content Placeholder 4">
            <a:extLst>
              <a:ext uri="{FF2B5EF4-FFF2-40B4-BE49-F238E27FC236}">
                <a16:creationId xmlns:a16="http://schemas.microsoft.com/office/drawing/2014/main" id="{64F2C50C-2F5A-4B49-BFE5-3AF05C9210D7}"/>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3CA548B3-A130-4A13-A657-0ABD5664BAFA}"/>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512548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#4</a:t>
            </a:r>
            <a:br>
              <a:rPr lang="en-US" dirty="0"/>
            </a:br>
            <a:r>
              <a:rPr lang="en-US" sz="1800" b="1" dirty="0"/>
              <a:t>(Digital Evidence for lock and leave pharmacies – security gates/doors to close off dispensary outside pharmacy hours) </a:t>
            </a:r>
          </a:p>
        </p:txBody>
      </p:sp>
      <p:sp>
        <p:nvSpPr>
          <p:cNvPr id="5" name="Content Placeholder 4">
            <a:extLst>
              <a:ext uri="{FF2B5EF4-FFF2-40B4-BE49-F238E27FC236}">
                <a16:creationId xmlns:a16="http://schemas.microsoft.com/office/drawing/2014/main" id="{976F67A9-4EE3-4A7F-A492-357FF7E41070}"/>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DDABEE78-329E-4F74-BE05-C1471E60B10B}"/>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819011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#4</a:t>
            </a:r>
            <a:br>
              <a:rPr lang="en-US" dirty="0"/>
            </a:br>
            <a:r>
              <a:rPr lang="en-US" sz="1800" b="1" dirty="0"/>
              <a:t>(Digital Evidence for lock and leave pharmacies – installed lock and leave panels for schedule 3 products) </a:t>
            </a:r>
          </a:p>
        </p:txBody>
      </p:sp>
      <p:sp>
        <p:nvSpPr>
          <p:cNvPr id="5" name="Content Placeholder 4">
            <a:extLst>
              <a:ext uri="{FF2B5EF4-FFF2-40B4-BE49-F238E27FC236}">
                <a16:creationId xmlns:a16="http://schemas.microsoft.com/office/drawing/2014/main" id="{B326C37A-9F94-48E6-9D30-AEB07308F853}"/>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2DA35E51-DFF8-45C3-BA0D-BD28C3DB923A}"/>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881144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#5</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rmAutofit/>
          </a:bodyPr>
          <a:lstStyle/>
          <a:p>
            <a:pPr marL="0" indent="0">
              <a:buNone/>
            </a:pPr>
            <a:r>
              <a:rPr lang="en-US" dirty="0"/>
              <a:t>Digital evidence required for conditions in the pharmacy includes:</a:t>
            </a:r>
            <a:endParaRPr lang="en-CA" dirty="0"/>
          </a:p>
          <a:p>
            <a:pPr lvl="0">
              <a:buClrTx/>
              <a:buFont typeface="Arial" panose="020B0604020202020204" pitchFamily="34" charset="0"/>
              <a:buChar char="•"/>
            </a:pPr>
            <a:r>
              <a:rPr lang="en-AU" dirty="0"/>
              <a:t>Photo(s) of the thermostat displaying the temperature within the premises.</a:t>
            </a:r>
            <a:endParaRPr lang="en-CA" dirty="0"/>
          </a:p>
          <a:p>
            <a:pPr>
              <a:buClrTx/>
              <a:buFont typeface="Arial" panose="020B0604020202020204" pitchFamily="34" charset="0"/>
              <a:buChar char="•"/>
            </a:pPr>
            <a:r>
              <a:rPr lang="en-US" dirty="0"/>
              <a:t>Photo(s) of the pharmacy and consultation room with 360</a:t>
            </a:r>
            <a:r>
              <a:rPr lang="en-US" baseline="30000" dirty="0"/>
              <a:t>o </a:t>
            </a:r>
            <a:r>
              <a:rPr lang="en-US" dirty="0"/>
              <a:t>views demonstrating sufficient lighting. At least 2 photos should be submitted from the dispensary itself.</a:t>
            </a:r>
            <a:endParaRPr lang="en-CA" dirty="0"/>
          </a:p>
          <a:p>
            <a:endParaRPr lang="en-CA" dirty="0"/>
          </a:p>
        </p:txBody>
      </p:sp>
    </p:spTree>
    <p:extLst>
      <p:ext uri="{BB962C8B-B14F-4D97-AF65-F5344CB8AC3E}">
        <p14:creationId xmlns:p14="http://schemas.microsoft.com/office/powerpoint/2010/main" val="4219500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Legislative requirement #5</a:t>
            </a:r>
            <a:br>
              <a:rPr lang="en-US" dirty="0"/>
            </a:br>
            <a:r>
              <a:rPr lang="en-US" sz="1800" b="1" dirty="0"/>
              <a:t>(Digital Evidence for conditions in pharmacy – thermostat and lighting) </a:t>
            </a:r>
          </a:p>
        </p:txBody>
      </p:sp>
      <p:sp>
        <p:nvSpPr>
          <p:cNvPr id="5" name="Content Placeholder 4">
            <a:extLst>
              <a:ext uri="{FF2B5EF4-FFF2-40B4-BE49-F238E27FC236}">
                <a16:creationId xmlns:a16="http://schemas.microsoft.com/office/drawing/2014/main" id="{57ABBE15-44F1-4707-9244-E19389876C58}"/>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5C1B7367-4F35-46A9-963B-1205FD7C14D7}"/>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52959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Legislative requirement #5</a:t>
            </a:r>
            <a:br>
              <a:rPr lang="en-US" dirty="0"/>
            </a:br>
            <a:r>
              <a:rPr lang="en-US" sz="1800" b="1" dirty="0"/>
              <a:t>(Digital Evidence for conditions in pharmacy – additional photos demonstrating sufficient lighting) </a:t>
            </a:r>
          </a:p>
        </p:txBody>
      </p:sp>
      <p:sp>
        <p:nvSpPr>
          <p:cNvPr id="5" name="Content Placeholder 4">
            <a:extLst>
              <a:ext uri="{FF2B5EF4-FFF2-40B4-BE49-F238E27FC236}">
                <a16:creationId xmlns:a16="http://schemas.microsoft.com/office/drawing/2014/main" id="{E64CC616-08DE-4536-8D75-4514CFBA5D0A}"/>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A7ADA2FD-9DD6-4C6D-93F0-587C4B5D40B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316221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#6</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rmAutofit/>
          </a:bodyPr>
          <a:lstStyle/>
          <a:p>
            <a:pPr marL="0" indent="0">
              <a:buNone/>
            </a:pPr>
            <a:r>
              <a:rPr lang="en-US" dirty="0"/>
              <a:t>Digital evidence required for storage includes:</a:t>
            </a:r>
            <a:endParaRPr lang="en-CA" dirty="0"/>
          </a:p>
          <a:p>
            <a:pPr lvl="0">
              <a:buClrTx/>
              <a:buFont typeface="Arial" panose="020B0604020202020204" pitchFamily="34" charset="0"/>
              <a:buChar char="•"/>
            </a:pPr>
            <a:r>
              <a:rPr lang="en-AU" dirty="0"/>
              <a:t>Photo(s) of all cabinets or shelves where drug or health care products will be stored in the dispensary.</a:t>
            </a:r>
            <a:endParaRPr lang="en-CA" dirty="0"/>
          </a:p>
          <a:p>
            <a:pPr>
              <a:buClrTx/>
              <a:buFont typeface="Arial" panose="020B0604020202020204" pitchFamily="34" charset="0"/>
              <a:buChar char="•"/>
            </a:pPr>
            <a:r>
              <a:rPr lang="en-US" dirty="0"/>
              <a:t>Photo(s) of all cabinets or shelves where drug or health care products will be stored in the patient services area.</a:t>
            </a:r>
            <a:endParaRPr lang="en-CA" dirty="0"/>
          </a:p>
          <a:p>
            <a:endParaRPr lang="en-CA" dirty="0"/>
          </a:p>
        </p:txBody>
      </p:sp>
    </p:spTree>
    <p:extLst>
      <p:ext uri="{BB962C8B-B14F-4D97-AF65-F5344CB8AC3E}">
        <p14:creationId xmlns:p14="http://schemas.microsoft.com/office/powerpoint/2010/main" val="1652981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#6</a:t>
            </a:r>
            <a:br>
              <a:rPr lang="en-US" dirty="0"/>
            </a:br>
            <a:r>
              <a:rPr lang="en-US" sz="1800" b="1" dirty="0"/>
              <a:t>(Digital Evidence for storage in pharmacy – general photos demonstrating cabinets and shelving for drugs and health product) </a:t>
            </a:r>
          </a:p>
        </p:txBody>
      </p:sp>
      <p:sp>
        <p:nvSpPr>
          <p:cNvPr id="5" name="Content Placeholder 4">
            <a:extLst>
              <a:ext uri="{FF2B5EF4-FFF2-40B4-BE49-F238E27FC236}">
                <a16:creationId xmlns:a16="http://schemas.microsoft.com/office/drawing/2014/main" id="{2692E46A-F839-4AAB-9BA0-2B0E816E3C37}"/>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BEAC9F41-32EA-4C3B-8344-904F94841830}"/>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148458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#6</a:t>
            </a:r>
            <a:br>
              <a:rPr lang="en-US" dirty="0"/>
            </a:br>
            <a:r>
              <a:rPr lang="en-US" sz="1800" b="1" dirty="0"/>
              <a:t>(Digital Evidence for storage in pharmacy – general photos demonstrating cabinets and shelving for drugs and health product) </a:t>
            </a:r>
          </a:p>
        </p:txBody>
      </p:sp>
      <p:sp>
        <p:nvSpPr>
          <p:cNvPr id="5" name="Content Placeholder 4">
            <a:extLst>
              <a:ext uri="{FF2B5EF4-FFF2-40B4-BE49-F238E27FC236}">
                <a16:creationId xmlns:a16="http://schemas.microsoft.com/office/drawing/2014/main" id="{2D64CEB4-6EF3-47C5-BA2E-D86DF7023AB1}"/>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836E5172-1BE8-4F0F-B56C-8442C2B67DF4}"/>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729780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2261"/>
            <a:ext cx="10515600" cy="1325563"/>
          </a:xfrm>
        </p:spPr>
        <p:txBody>
          <a:bodyPr/>
          <a:lstStyle/>
          <a:p>
            <a:r>
              <a:rPr lang="en-CA" dirty="0"/>
              <a:t>Tips to avoid delays</a:t>
            </a:r>
          </a:p>
        </p:txBody>
      </p:sp>
      <p:sp>
        <p:nvSpPr>
          <p:cNvPr id="3" name="Content Placeholder 2"/>
          <p:cNvSpPr>
            <a:spLocks noGrp="1"/>
          </p:cNvSpPr>
          <p:nvPr>
            <p:ph idx="1"/>
          </p:nvPr>
        </p:nvSpPr>
        <p:spPr>
          <a:xfrm>
            <a:off x="901021" y="1727903"/>
            <a:ext cx="10515600" cy="4351338"/>
          </a:xfrm>
        </p:spPr>
        <p:txBody>
          <a:bodyPr>
            <a:normAutofit/>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800" dirty="0">
                <a:latin typeface="Arial" panose="020B0604020202020204" pitchFamily="34" charset="0"/>
                <a:cs typeface="Arial" panose="020B0604020202020204" pitchFamily="34" charset="0"/>
              </a:rPr>
              <a:t>Ensure that you have read and understand the requirement(s) as outlined in the:</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Foundational Requirements: Guidance Document for Opening a Licensed Pharmacy</a:t>
            </a:r>
            <a:r>
              <a:rPr lang="en-US" sz="1800" dirty="0">
                <a:effectLst/>
                <a:latin typeface="Arial" panose="020B0604020202020204" pitchFamily="34" charset="0"/>
                <a:ea typeface="Calibri" panose="020F0502020204030204" pitchFamily="34" charset="0"/>
                <a:cs typeface="Arial" panose="020B0604020202020204" pitchFamily="34" charset="0"/>
              </a:rPr>
              <a:t>, and</a:t>
            </a: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Foundational Requirements – Compliance Checklist</a:t>
            </a:r>
            <a:r>
              <a:rPr lang="en-US" sz="1800" dirty="0">
                <a:effectLst/>
                <a:latin typeface="Arial" panose="020B0604020202020204" pitchFamily="34" charset="0"/>
                <a:ea typeface="Calibri" panose="020F0502020204030204" pitchFamily="34" charset="0"/>
                <a:cs typeface="Arial" panose="020B0604020202020204" pitchFamily="34" charset="0"/>
              </a:rPr>
              <a:t>.</a:t>
            </a:r>
          </a:p>
          <a:p>
            <a:r>
              <a:rPr lang="en-US" sz="1800" dirty="0">
                <a:latin typeface="Arial" panose="020B0604020202020204" pitchFamily="34" charset="0"/>
                <a:cs typeface="Arial" panose="020B0604020202020204" pitchFamily="34" charset="0"/>
              </a:rPr>
              <a:t>The digital evidence submitted in this template for each item must demonstrate that the item meets the legislative requirements. </a:t>
            </a:r>
          </a:p>
          <a:p>
            <a:r>
              <a:rPr lang="en-US" sz="1800" b="1" dirty="0">
                <a:latin typeface="Arial" panose="020B0604020202020204" pitchFamily="34" charset="0"/>
                <a:cs typeface="Arial" panose="020B0604020202020204" pitchFamily="34" charset="0"/>
              </a:rPr>
              <a:t>The digital evidence submitted must be an actual real-time depiction of your pharmacy.  Photos from other pharmacies or stock photos are not acceptable.</a:t>
            </a:r>
          </a:p>
          <a:p>
            <a:r>
              <a:rPr lang="en-US" sz="1800" dirty="0">
                <a:latin typeface="Arial" panose="020B0604020202020204" pitchFamily="34" charset="0"/>
                <a:cs typeface="Arial" panose="020B0604020202020204" pitchFamily="34" charset="0"/>
              </a:rPr>
              <a:t>The digital evidence must be of sufficient quality and provide sufficient context for the College to assess whether the requirements are met.</a:t>
            </a:r>
          </a:p>
          <a:p>
            <a:r>
              <a:rPr lang="en-US" sz="1800" b="1" dirty="0">
                <a:latin typeface="Arial" panose="020B0604020202020204" pitchFamily="34" charset="0"/>
                <a:cs typeface="Arial" panose="020B0604020202020204" pitchFamily="34" charset="0"/>
              </a:rPr>
              <a:t>Please ONLY insert images in the appropriate boxes on each slide. This will prevent file sharing issues through email.</a:t>
            </a:r>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If no slide is present for a particular legislative requirement, for example legislative requirement 1, this indicates the required compliance evidence will be assessed elsewhere.</a:t>
            </a:r>
          </a:p>
        </p:txBody>
      </p:sp>
    </p:spTree>
    <p:extLst>
      <p:ext uri="{BB962C8B-B14F-4D97-AF65-F5344CB8AC3E}">
        <p14:creationId xmlns:p14="http://schemas.microsoft.com/office/powerpoint/2010/main" val="2057078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 7</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rmAutofit fontScale="85000" lnSpcReduction="10000"/>
          </a:bodyPr>
          <a:lstStyle/>
          <a:p>
            <a:pPr marL="0" indent="0">
              <a:buNone/>
            </a:pPr>
            <a:r>
              <a:rPr lang="en-US" dirty="0"/>
              <a:t>Digital evidence required includes:</a:t>
            </a:r>
            <a:endParaRPr lang="en-CA" dirty="0"/>
          </a:p>
          <a:p>
            <a:pPr lvl="0">
              <a:buClrTx/>
              <a:buFont typeface="Arial" panose="020B0604020202020204" pitchFamily="34" charset="0"/>
              <a:buChar char="•"/>
            </a:pPr>
            <a:r>
              <a:rPr lang="en-AU" dirty="0"/>
              <a:t>Photos of where Schedule 1 drug products will be stored in the dispensary. Submit multiple photos from different angles to clearly demonstrate the location of the storage area.</a:t>
            </a:r>
            <a:endParaRPr lang="en-CA" dirty="0"/>
          </a:p>
          <a:p>
            <a:pPr lvl="0">
              <a:buClrTx/>
              <a:buFont typeface="Arial" panose="020B0604020202020204" pitchFamily="34" charset="0"/>
              <a:buChar char="•"/>
            </a:pPr>
            <a:r>
              <a:rPr lang="en-AU" dirty="0"/>
              <a:t>Photos of where Schedule 2 drug products will be stored in the dispensary. Submit multiple photos from different angles to clearly demonstrate the location of the storage area.</a:t>
            </a:r>
            <a:endParaRPr lang="en-CA" dirty="0"/>
          </a:p>
          <a:p>
            <a:pPr lvl="0">
              <a:buClrTx/>
              <a:buFont typeface="Arial" panose="020B0604020202020204" pitchFamily="34" charset="0"/>
              <a:buChar char="•"/>
            </a:pPr>
            <a:r>
              <a:rPr lang="en-AU" dirty="0"/>
              <a:t>Photos of where Schedule 3 drug products will be stored in the patient services area. Submit multiple photos from different angles to clearly demonstrate the location of the storage area.</a:t>
            </a:r>
          </a:p>
          <a:p>
            <a:pPr marL="0" indent="0">
              <a:buNone/>
            </a:pPr>
            <a:endParaRPr lang="en-CA" dirty="0"/>
          </a:p>
          <a:p>
            <a:pPr marL="0" indent="0">
              <a:buNone/>
            </a:pPr>
            <a:r>
              <a:rPr lang="en-US" sz="2300" b="1" dirty="0"/>
              <a:t>NOTE: Photos submitted to demonstrate compliance with legislative requirement #7 may also be representative of the required digital evidence for legislative requirement #6</a:t>
            </a:r>
            <a:endParaRPr lang="en-CA" sz="2300" dirty="0"/>
          </a:p>
          <a:p>
            <a:endParaRPr lang="en-CA" dirty="0"/>
          </a:p>
        </p:txBody>
      </p:sp>
    </p:spTree>
    <p:extLst>
      <p:ext uri="{BB962C8B-B14F-4D97-AF65-F5344CB8AC3E}">
        <p14:creationId xmlns:p14="http://schemas.microsoft.com/office/powerpoint/2010/main" val="3231268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#7</a:t>
            </a:r>
            <a:br>
              <a:rPr lang="en-US" dirty="0"/>
            </a:br>
            <a:r>
              <a:rPr lang="en-US" sz="1800" b="1" dirty="0"/>
              <a:t>(Digital Evidence for storage in pharmacy – photos identifying storage locations for Schedule 1 Drugs)  </a:t>
            </a:r>
          </a:p>
        </p:txBody>
      </p:sp>
      <p:sp>
        <p:nvSpPr>
          <p:cNvPr id="6" name="Content Placeholder 5">
            <a:extLst>
              <a:ext uri="{FF2B5EF4-FFF2-40B4-BE49-F238E27FC236}">
                <a16:creationId xmlns:a16="http://schemas.microsoft.com/office/drawing/2014/main" id="{7C6C22AA-DC58-4845-B4FC-6CDE00E47E3B}"/>
              </a:ext>
            </a:extLst>
          </p:cNvPr>
          <p:cNvSpPr>
            <a:spLocks noGrp="1"/>
          </p:cNvSpPr>
          <p:nvPr>
            <p:ph sz="half" idx="1"/>
          </p:nvPr>
        </p:nvSpPr>
        <p:spPr>
          <a:xfrm>
            <a:off x="609600" y="1978702"/>
            <a:ext cx="5384800" cy="3805410"/>
          </a:xfrm>
        </p:spPr>
        <p:txBody>
          <a:bodyPr/>
          <a:lstStyle/>
          <a:p>
            <a:endParaRPr lang="en-US" dirty="0"/>
          </a:p>
        </p:txBody>
      </p:sp>
      <p:sp>
        <p:nvSpPr>
          <p:cNvPr id="7" name="Content Placeholder 6">
            <a:extLst>
              <a:ext uri="{FF2B5EF4-FFF2-40B4-BE49-F238E27FC236}">
                <a16:creationId xmlns:a16="http://schemas.microsoft.com/office/drawing/2014/main" id="{B12A735C-78B4-4D1F-8FA6-60E5E6E74F2D}"/>
              </a:ext>
            </a:extLst>
          </p:cNvPr>
          <p:cNvSpPr>
            <a:spLocks noGrp="1"/>
          </p:cNvSpPr>
          <p:nvPr>
            <p:ph sz="half" idx="2"/>
          </p:nvPr>
        </p:nvSpPr>
        <p:spPr>
          <a:xfrm>
            <a:off x="6197600" y="1978702"/>
            <a:ext cx="5384800" cy="3805410"/>
          </a:xfrm>
        </p:spPr>
        <p:txBody>
          <a:bodyPr/>
          <a:lstStyle/>
          <a:p>
            <a:endParaRPr lang="en-US"/>
          </a:p>
        </p:txBody>
      </p:sp>
      <p:sp>
        <p:nvSpPr>
          <p:cNvPr id="2" name="Footer Placeholder 4">
            <a:extLst>
              <a:ext uri="{FF2B5EF4-FFF2-40B4-BE49-F238E27FC236}">
                <a16:creationId xmlns:a16="http://schemas.microsoft.com/office/drawing/2014/main" id="{80125624-9527-F207-50F4-CA71E2F74F16}"/>
              </a:ext>
            </a:extLst>
          </p:cNvPr>
          <p:cNvSpPr>
            <a:spLocks noGrp="1"/>
          </p:cNvSpPr>
          <p:nvPr>
            <p:ph type="ftr" sz="quarter" idx="11"/>
          </p:nvPr>
        </p:nvSpPr>
        <p:spPr>
          <a:xfrm>
            <a:off x="574157" y="5720315"/>
            <a:ext cx="11057861" cy="552893"/>
          </a:xfrm>
        </p:spPr>
        <p:txBody>
          <a:bodyPr/>
          <a:lstStyle/>
          <a:p>
            <a:r>
              <a:rPr lang="en-US" dirty="0">
                <a:latin typeface="Arial" panose="020B0604020202020204" pitchFamily="34" charset="0"/>
                <a:cs typeface="Arial" panose="020B0604020202020204" pitchFamily="34" charset="0"/>
              </a:rPr>
              <a:t>Photos submitted to demonstrate compliance with legislative requirement #7 may also be representative of the required digital evidence for legislative requirement #6*</a:t>
            </a:r>
          </a:p>
        </p:txBody>
      </p:sp>
    </p:spTree>
    <p:extLst>
      <p:ext uri="{BB962C8B-B14F-4D97-AF65-F5344CB8AC3E}">
        <p14:creationId xmlns:p14="http://schemas.microsoft.com/office/powerpoint/2010/main" val="11676735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#7</a:t>
            </a:r>
            <a:br>
              <a:rPr lang="en-US" dirty="0"/>
            </a:br>
            <a:r>
              <a:rPr lang="en-US" sz="1800" b="1" dirty="0"/>
              <a:t>(Digital Evidence for storage in pharmacy – photos identifying storage locations for Schedule 1 Drugs) </a:t>
            </a:r>
          </a:p>
        </p:txBody>
      </p:sp>
      <p:sp>
        <p:nvSpPr>
          <p:cNvPr id="6" name="Content Placeholder 5">
            <a:extLst>
              <a:ext uri="{FF2B5EF4-FFF2-40B4-BE49-F238E27FC236}">
                <a16:creationId xmlns:a16="http://schemas.microsoft.com/office/drawing/2014/main" id="{7C6C22AA-DC58-4845-B4FC-6CDE00E47E3B}"/>
              </a:ext>
            </a:extLst>
          </p:cNvPr>
          <p:cNvSpPr>
            <a:spLocks noGrp="1"/>
          </p:cNvSpPr>
          <p:nvPr>
            <p:ph sz="half" idx="1"/>
          </p:nvPr>
        </p:nvSpPr>
        <p:spPr>
          <a:xfrm>
            <a:off x="609600" y="1978702"/>
            <a:ext cx="5384800" cy="3805410"/>
          </a:xfrm>
        </p:spPr>
        <p:txBody>
          <a:bodyPr/>
          <a:lstStyle/>
          <a:p>
            <a:endParaRPr lang="en-US" dirty="0"/>
          </a:p>
        </p:txBody>
      </p:sp>
      <p:sp>
        <p:nvSpPr>
          <p:cNvPr id="7" name="Content Placeholder 6">
            <a:extLst>
              <a:ext uri="{FF2B5EF4-FFF2-40B4-BE49-F238E27FC236}">
                <a16:creationId xmlns:a16="http://schemas.microsoft.com/office/drawing/2014/main" id="{B12A735C-78B4-4D1F-8FA6-60E5E6E74F2D}"/>
              </a:ext>
            </a:extLst>
          </p:cNvPr>
          <p:cNvSpPr>
            <a:spLocks noGrp="1"/>
          </p:cNvSpPr>
          <p:nvPr>
            <p:ph sz="half" idx="2"/>
          </p:nvPr>
        </p:nvSpPr>
        <p:spPr>
          <a:xfrm>
            <a:off x="6197600" y="1978702"/>
            <a:ext cx="5384800" cy="3805410"/>
          </a:xfrm>
        </p:spPr>
        <p:txBody>
          <a:bodyPr/>
          <a:lstStyle/>
          <a:p>
            <a:endParaRPr lang="en-US"/>
          </a:p>
        </p:txBody>
      </p:sp>
      <p:sp>
        <p:nvSpPr>
          <p:cNvPr id="2" name="Footer Placeholder 4">
            <a:extLst>
              <a:ext uri="{FF2B5EF4-FFF2-40B4-BE49-F238E27FC236}">
                <a16:creationId xmlns:a16="http://schemas.microsoft.com/office/drawing/2014/main" id="{0A8EAF98-5E2A-B7A0-C251-9761274A8245}"/>
              </a:ext>
            </a:extLst>
          </p:cNvPr>
          <p:cNvSpPr>
            <a:spLocks noGrp="1"/>
          </p:cNvSpPr>
          <p:nvPr>
            <p:ph type="ftr" sz="quarter" idx="11"/>
          </p:nvPr>
        </p:nvSpPr>
        <p:spPr>
          <a:xfrm>
            <a:off x="574157" y="5720315"/>
            <a:ext cx="11057861" cy="552893"/>
          </a:xfrm>
        </p:spPr>
        <p:txBody>
          <a:bodyPr/>
          <a:lstStyle/>
          <a:p>
            <a:r>
              <a:rPr lang="en-US" dirty="0">
                <a:latin typeface="Arial" panose="020B0604020202020204" pitchFamily="34" charset="0"/>
                <a:cs typeface="Arial" panose="020B0604020202020204" pitchFamily="34" charset="0"/>
              </a:rPr>
              <a:t>Photos submitted to demonstrate compliance with legislative requirement #7 may also be representative of the required digital evidence for legislative requirement #6*</a:t>
            </a:r>
          </a:p>
        </p:txBody>
      </p:sp>
    </p:spTree>
    <p:extLst>
      <p:ext uri="{BB962C8B-B14F-4D97-AF65-F5344CB8AC3E}">
        <p14:creationId xmlns:p14="http://schemas.microsoft.com/office/powerpoint/2010/main" val="35929043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#7</a:t>
            </a:r>
            <a:br>
              <a:rPr lang="en-US" dirty="0"/>
            </a:br>
            <a:r>
              <a:rPr lang="en-US" sz="1800" b="1" dirty="0"/>
              <a:t>(Digital Evidence for storage in pharmacy – photos identifying storage locations for Schedule 1 Drugs) </a:t>
            </a:r>
          </a:p>
        </p:txBody>
      </p:sp>
      <p:sp>
        <p:nvSpPr>
          <p:cNvPr id="6" name="Content Placeholder 5">
            <a:extLst>
              <a:ext uri="{FF2B5EF4-FFF2-40B4-BE49-F238E27FC236}">
                <a16:creationId xmlns:a16="http://schemas.microsoft.com/office/drawing/2014/main" id="{7C6C22AA-DC58-4845-B4FC-6CDE00E47E3B}"/>
              </a:ext>
            </a:extLst>
          </p:cNvPr>
          <p:cNvSpPr>
            <a:spLocks noGrp="1"/>
          </p:cNvSpPr>
          <p:nvPr>
            <p:ph sz="half" idx="1"/>
          </p:nvPr>
        </p:nvSpPr>
        <p:spPr>
          <a:xfrm>
            <a:off x="609600" y="1978702"/>
            <a:ext cx="5384800" cy="3805410"/>
          </a:xfrm>
        </p:spPr>
        <p:txBody>
          <a:bodyPr/>
          <a:lstStyle/>
          <a:p>
            <a:endParaRPr lang="en-US" dirty="0"/>
          </a:p>
        </p:txBody>
      </p:sp>
      <p:sp>
        <p:nvSpPr>
          <p:cNvPr id="7" name="Content Placeholder 6">
            <a:extLst>
              <a:ext uri="{FF2B5EF4-FFF2-40B4-BE49-F238E27FC236}">
                <a16:creationId xmlns:a16="http://schemas.microsoft.com/office/drawing/2014/main" id="{B12A735C-78B4-4D1F-8FA6-60E5E6E74F2D}"/>
              </a:ext>
            </a:extLst>
          </p:cNvPr>
          <p:cNvSpPr>
            <a:spLocks noGrp="1"/>
          </p:cNvSpPr>
          <p:nvPr>
            <p:ph sz="half" idx="2"/>
          </p:nvPr>
        </p:nvSpPr>
        <p:spPr>
          <a:xfrm>
            <a:off x="6197600" y="1978702"/>
            <a:ext cx="5384800" cy="3805410"/>
          </a:xfrm>
        </p:spPr>
        <p:txBody>
          <a:bodyPr/>
          <a:lstStyle/>
          <a:p>
            <a:endParaRPr lang="en-US"/>
          </a:p>
        </p:txBody>
      </p:sp>
      <p:sp>
        <p:nvSpPr>
          <p:cNvPr id="2" name="Footer Placeholder 4">
            <a:extLst>
              <a:ext uri="{FF2B5EF4-FFF2-40B4-BE49-F238E27FC236}">
                <a16:creationId xmlns:a16="http://schemas.microsoft.com/office/drawing/2014/main" id="{5C60894B-6C05-BB44-DB6C-CDE9FC1FEA5A}"/>
              </a:ext>
            </a:extLst>
          </p:cNvPr>
          <p:cNvSpPr>
            <a:spLocks noGrp="1"/>
          </p:cNvSpPr>
          <p:nvPr>
            <p:ph type="ftr" sz="quarter" idx="11"/>
          </p:nvPr>
        </p:nvSpPr>
        <p:spPr>
          <a:xfrm>
            <a:off x="574157" y="5720315"/>
            <a:ext cx="11057861" cy="552893"/>
          </a:xfrm>
        </p:spPr>
        <p:txBody>
          <a:bodyPr/>
          <a:lstStyle/>
          <a:p>
            <a:r>
              <a:rPr lang="en-US" dirty="0">
                <a:latin typeface="Arial" panose="020B0604020202020204" pitchFamily="34" charset="0"/>
                <a:cs typeface="Arial" panose="020B0604020202020204" pitchFamily="34" charset="0"/>
              </a:rPr>
              <a:t>Photos submitted to demonstrate compliance with legislative requirement #7 may also be representative of the required digital evidence for legislative requirement #6*</a:t>
            </a:r>
          </a:p>
        </p:txBody>
      </p:sp>
    </p:spTree>
    <p:extLst>
      <p:ext uri="{BB962C8B-B14F-4D97-AF65-F5344CB8AC3E}">
        <p14:creationId xmlns:p14="http://schemas.microsoft.com/office/powerpoint/2010/main" val="31517825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#7</a:t>
            </a:r>
            <a:br>
              <a:rPr lang="en-US" dirty="0"/>
            </a:br>
            <a:r>
              <a:rPr lang="en-US" sz="1800" b="1" dirty="0"/>
              <a:t>(Digital Evidence for storage in pharmacy – photos identifying storage locations for Schedule 2 Drugs) </a:t>
            </a:r>
          </a:p>
        </p:txBody>
      </p:sp>
      <p:sp>
        <p:nvSpPr>
          <p:cNvPr id="6" name="Content Placeholder 5">
            <a:extLst>
              <a:ext uri="{FF2B5EF4-FFF2-40B4-BE49-F238E27FC236}">
                <a16:creationId xmlns:a16="http://schemas.microsoft.com/office/drawing/2014/main" id="{7C6C22AA-DC58-4845-B4FC-6CDE00E47E3B}"/>
              </a:ext>
            </a:extLst>
          </p:cNvPr>
          <p:cNvSpPr>
            <a:spLocks noGrp="1"/>
          </p:cNvSpPr>
          <p:nvPr>
            <p:ph sz="half" idx="1"/>
          </p:nvPr>
        </p:nvSpPr>
        <p:spPr>
          <a:xfrm>
            <a:off x="609600" y="1978702"/>
            <a:ext cx="5384800" cy="3805410"/>
          </a:xfrm>
        </p:spPr>
        <p:txBody>
          <a:bodyPr/>
          <a:lstStyle/>
          <a:p>
            <a:endParaRPr lang="en-US" dirty="0"/>
          </a:p>
        </p:txBody>
      </p:sp>
      <p:sp>
        <p:nvSpPr>
          <p:cNvPr id="7" name="Content Placeholder 6">
            <a:extLst>
              <a:ext uri="{FF2B5EF4-FFF2-40B4-BE49-F238E27FC236}">
                <a16:creationId xmlns:a16="http://schemas.microsoft.com/office/drawing/2014/main" id="{B12A735C-78B4-4D1F-8FA6-60E5E6E74F2D}"/>
              </a:ext>
            </a:extLst>
          </p:cNvPr>
          <p:cNvSpPr>
            <a:spLocks noGrp="1"/>
          </p:cNvSpPr>
          <p:nvPr>
            <p:ph sz="half" idx="2"/>
          </p:nvPr>
        </p:nvSpPr>
        <p:spPr>
          <a:xfrm>
            <a:off x="6197600" y="1978702"/>
            <a:ext cx="5384800" cy="3805410"/>
          </a:xfrm>
        </p:spPr>
        <p:txBody>
          <a:bodyPr/>
          <a:lstStyle/>
          <a:p>
            <a:endParaRPr lang="en-US"/>
          </a:p>
        </p:txBody>
      </p:sp>
      <p:sp>
        <p:nvSpPr>
          <p:cNvPr id="2" name="Footer Placeholder 4">
            <a:extLst>
              <a:ext uri="{FF2B5EF4-FFF2-40B4-BE49-F238E27FC236}">
                <a16:creationId xmlns:a16="http://schemas.microsoft.com/office/drawing/2014/main" id="{2D94BF44-7DBF-ADD3-F792-26B49C51A7C7}"/>
              </a:ext>
            </a:extLst>
          </p:cNvPr>
          <p:cNvSpPr>
            <a:spLocks noGrp="1"/>
          </p:cNvSpPr>
          <p:nvPr>
            <p:ph type="ftr" sz="quarter" idx="11"/>
          </p:nvPr>
        </p:nvSpPr>
        <p:spPr>
          <a:xfrm>
            <a:off x="574157" y="5720315"/>
            <a:ext cx="11057861" cy="552893"/>
          </a:xfrm>
        </p:spPr>
        <p:txBody>
          <a:bodyPr/>
          <a:lstStyle/>
          <a:p>
            <a:r>
              <a:rPr lang="en-US" dirty="0">
                <a:latin typeface="Arial" panose="020B0604020202020204" pitchFamily="34" charset="0"/>
                <a:cs typeface="Arial" panose="020B0604020202020204" pitchFamily="34" charset="0"/>
              </a:rPr>
              <a:t>Photos submitted to demonstrate compliance with legislative requirement #7 may also be representative of the required digital evidence for legislative requirement #6*</a:t>
            </a:r>
          </a:p>
        </p:txBody>
      </p:sp>
    </p:spTree>
    <p:extLst>
      <p:ext uri="{BB962C8B-B14F-4D97-AF65-F5344CB8AC3E}">
        <p14:creationId xmlns:p14="http://schemas.microsoft.com/office/powerpoint/2010/main" val="20339262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#7</a:t>
            </a:r>
            <a:br>
              <a:rPr lang="en-US" dirty="0"/>
            </a:br>
            <a:r>
              <a:rPr lang="en-US" sz="1800" b="1" dirty="0"/>
              <a:t>(Digital Evidence for storage in pharmacy – photos identifying storage locations for Schedule 2 Drugs) </a:t>
            </a:r>
          </a:p>
        </p:txBody>
      </p:sp>
      <p:sp>
        <p:nvSpPr>
          <p:cNvPr id="6" name="Content Placeholder 5">
            <a:extLst>
              <a:ext uri="{FF2B5EF4-FFF2-40B4-BE49-F238E27FC236}">
                <a16:creationId xmlns:a16="http://schemas.microsoft.com/office/drawing/2014/main" id="{7C6C22AA-DC58-4845-B4FC-6CDE00E47E3B}"/>
              </a:ext>
            </a:extLst>
          </p:cNvPr>
          <p:cNvSpPr>
            <a:spLocks noGrp="1"/>
          </p:cNvSpPr>
          <p:nvPr>
            <p:ph sz="half" idx="1"/>
          </p:nvPr>
        </p:nvSpPr>
        <p:spPr>
          <a:xfrm>
            <a:off x="609600" y="1978702"/>
            <a:ext cx="5384800" cy="3805410"/>
          </a:xfrm>
        </p:spPr>
        <p:txBody>
          <a:bodyPr/>
          <a:lstStyle/>
          <a:p>
            <a:endParaRPr lang="en-US" dirty="0"/>
          </a:p>
        </p:txBody>
      </p:sp>
      <p:sp>
        <p:nvSpPr>
          <p:cNvPr id="7" name="Content Placeholder 6">
            <a:extLst>
              <a:ext uri="{FF2B5EF4-FFF2-40B4-BE49-F238E27FC236}">
                <a16:creationId xmlns:a16="http://schemas.microsoft.com/office/drawing/2014/main" id="{B12A735C-78B4-4D1F-8FA6-60E5E6E74F2D}"/>
              </a:ext>
            </a:extLst>
          </p:cNvPr>
          <p:cNvSpPr>
            <a:spLocks noGrp="1"/>
          </p:cNvSpPr>
          <p:nvPr>
            <p:ph sz="half" idx="2"/>
          </p:nvPr>
        </p:nvSpPr>
        <p:spPr>
          <a:xfrm>
            <a:off x="6197600" y="1978702"/>
            <a:ext cx="5384800" cy="3805410"/>
          </a:xfrm>
        </p:spPr>
        <p:txBody>
          <a:bodyPr/>
          <a:lstStyle/>
          <a:p>
            <a:endParaRPr lang="en-US"/>
          </a:p>
        </p:txBody>
      </p:sp>
      <p:sp>
        <p:nvSpPr>
          <p:cNvPr id="2" name="Footer Placeholder 4">
            <a:extLst>
              <a:ext uri="{FF2B5EF4-FFF2-40B4-BE49-F238E27FC236}">
                <a16:creationId xmlns:a16="http://schemas.microsoft.com/office/drawing/2014/main" id="{D64DF9B2-21E8-5361-7165-7BED93313A85}"/>
              </a:ext>
            </a:extLst>
          </p:cNvPr>
          <p:cNvSpPr>
            <a:spLocks noGrp="1"/>
          </p:cNvSpPr>
          <p:nvPr>
            <p:ph type="ftr" sz="quarter" idx="11"/>
          </p:nvPr>
        </p:nvSpPr>
        <p:spPr>
          <a:xfrm>
            <a:off x="574157" y="5720315"/>
            <a:ext cx="11057861" cy="552893"/>
          </a:xfrm>
        </p:spPr>
        <p:txBody>
          <a:bodyPr/>
          <a:lstStyle/>
          <a:p>
            <a:r>
              <a:rPr lang="en-US" dirty="0">
                <a:latin typeface="Arial" panose="020B0604020202020204" pitchFamily="34" charset="0"/>
                <a:cs typeface="Arial" panose="020B0604020202020204" pitchFamily="34" charset="0"/>
              </a:rPr>
              <a:t>Photos submitted to demonstrate compliance with legislative requirement #7 may also be representative of the required digital evidence for legislative requirement #6*</a:t>
            </a:r>
          </a:p>
        </p:txBody>
      </p:sp>
    </p:spTree>
    <p:extLst>
      <p:ext uri="{BB962C8B-B14F-4D97-AF65-F5344CB8AC3E}">
        <p14:creationId xmlns:p14="http://schemas.microsoft.com/office/powerpoint/2010/main" val="29803865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#7</a:t>
            </a:r>
            <a:br>
              <a:rPr lang="en-US" dirty="0"/>
            </a:br>
            <a:r>
              <a:rPr lang="en-US" sz="1800" b="1" dirty="0"/>
              <a:t>(Digital Evidence for storage in pharmacy – photos identifying storage locations for Schedule 2 Drugs) </a:t>
            </a:r>
          </a:p>
        </p:txBody>
      </p:sp>
      <p:sp>
        <p:nvSpPr>
          <p:cNvPr id="6" name="Content Placeholder 5">
            <a:extLst>
              <a:ext uri="{FF2B5EF4-FFF2-40B4-BE49-F238E27FC236}">
                <a16:creationId xmlns:a16="http://schemas.microsoft.com/office/drawing/2014/main" id="{7C6C22AA-DC58-4845-B4FC-6CDE00E47E3B}"/>
              </a:ext>
            </a:extLst>
          </p:cNvPr>
          <p:cNvSpPr>
            <a:spLocks noGrp="1"/>
          </p:cNvSpPr>
          <p:nvPr>
            <p:ph sz="half" idx="1"/>
          </p:nvPr>
        </p:nvSpPr>
        <p:spPr>
          <a:xfrm>
            <a:off x="609600" y="1978702"/>
            <a:ext cx="5384800" cy="3805410"/>
          </a:xfrm>
        </p:spPr>
        <p:txBody>
          <a:bodyPr/>
          <a:lstStyle/>
          <a:p>
            <a:endParaRPr lang="en-US" dirty="0"/>
          </a:p>
        </p:txBody>
      </p:sp>
      <p:sp>
        <p:nvSpPr>
          <p:cNvPr id="7" name="Content Placeholder 6">
            <a:extLst>
              <a:ext uri="{FF2B5EF4-FFF2-40B4-BE49-F238E27FC236}">
                <a16:creationId xmlns:a16="http://schemas.microsoft.com/office/drawing/2014/main" id="{B12A735C-78B4-4D1F-8FA6-60E5E6E74F2D}"/>
              </a:ext>
            </a:extLst>
          </p:cNvPr>
          <p:cNvSpPr>
            <a:spLocks noGrp="1"/>
          </p:cNvSpPr>
          <p:nvPr>
            <p:ph sz="half" idx="2"/>
          </p:nvPr>
        </p:nvSpPr>
        <p:spPr>
          <a:xfrm>
            <a:off x="6197600" y="1978702"/>
            <a:ext cx="5384800" cy="3805410"/>
          </a:xfrm>
        </p:spPr>
        <p:txBody>
          <a:bodyPr/>
          <a:lstStyle/>
          <a:p>
            <a:endParaRPr lang="en-US"/>
          </a:p>
        </p:txBody>
      </p:sp>
      <p:sp>
        <p:nvSpPr>
          <p:cNvPr id="2" name="Footer Placeholder 4">
            <a:extLst>
              <a:ext uri="{FF2B5EF4-FFF2-40B4-BE49-F238E27FC236}">
                <a16:creationId xmlns:a16="http://schemas.microsoft.com/office/drawing/2014/main" id="{3270F8FA-1047-3366-89BB-4D92E5C13985}"/>
              </a:ext>
            </a:extLst>
          </p:cNvPr>
          <p:cNvSpPr>
            <a:spLocks noGrp="1"/>
          </p:cNvSpPr>
          <p:nvPr>
            <p:ph type="ftr" sz="quarter" idx="11"/>
          </p:nvPr>
        </p:nvSpPr>
        <p:spPr>
          <a:xfrm>
            <a:off x="574157" y="5720315"/>
            <a:ext cx="11057861" cy="552893"/>
          </a:xfrm>
        </p:spPr>
        <p:txBody>
          <a:bodyPr/>
          <a:lstStyle/>
          <a:p>
            <a:r>
              <a:rPr lang="en-US" dirty="0">
                <a:latin typeface="Arial" panose="020B0604020202020204" pitchFamily="34" charset="0"/>
                <a:cs typeface="Arial" panose="020B0604020202020204" pitchFamily="34" charset="0"/>
              </a:rPr>
              <a:t>Photos submitted to demonstrate compliance with legislative requirement #7 may also be representative of the required digital evidence for legislative requirement #6*</a:t>
            </a:r>
          </a:p>
        </p:txBody>
      </p:sp>
    </p:spTree>
    <p:extLst>
      <p:ext uri="{BB962C8B-B14F-4D97-AF65-F5344CB8AC3E}">
        <p14:creationId xmlns:p14="http://schemas.microsoft.com/office/powerpoint/2010/main" val="12505577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#7</a:t>
            </a:r>
            <a:br>
              <a:rPr lang="en-US" dirty="0"/>
            </a:br>
            <a:r>
              <a:rPr lang="en-US" sz="1800" b="1" dirty="0"/>
              <a:t>(Digital Evidence for storage in pharmacy – photos identifying storage locations for Schedule 3 Drugs) </a:t>
            </a:r>
          </a:p>
        </p:txBody>
      </p:sp>
      <p:sp>
        <p:nvSpPr>
          <p:cNvPr id="6" name="Content Placeholder 5">
            <a:extLst>
              <a:ext uri="{FF2B5EF4-FFF2-40B4-BE49-F238E27FC236}">
                <a16:creationId xmlns:a16="http://schemas.microsoft.com/office/drawing/2014/main" id="{7C6C22AA-DC58-4845-B4FC-6CDE00E47E3B}"/>
              </a:ext>
            </a:extLst>
          </p:cNvPr>
          <p:cNvSpPr>
            <a:spLocks noGrp="1"/>
          </p:cNvSpPr>
          <p:nvPr>
            <p:ph sz="half" idx="1"/>
          </p:nvPr>
        </p:nvSpPr>
        <p:spPr>
          <a:xfrm>
            <a:off x="609600" y="1978702"/>
            <a:ext cx="5384800" cy="3805410"/>
          </a:xfrm>
        </p:spPr>
        <p:txBody>
          <a:bodyPr/>
          <a:lstStyle/>
          <a:p>
            <a:endParaRPr lang="en-US" dirty="0"/>
          </a:p>
        </p:txBody>
      </p:sp>
      <p:sp>
        <p:nvSpPr>
          <p:cNvPr id="7" name="Content Placeholder 6">
            <a:extLst>
              <a:ext uri="{FF2B5EF4-FFF2-40B4-BE49-F238E27FC236}">
                <a16:creationId xmlns:a16="http://schemas.microsoft.com/office/drawing/2014/main" id="{B12A735C-78B4-4D1F-8FA6-60E5E6E74F2D}"/>
              </a:ext>
            </a:extLst>
          </p:cNvPr>
          <p:cNvSpPr>
            <a:spLocks noGrp="1"/>
          </p:cNvSpPr>
          <p:nvPr>
            <p:ph sz="half" idx="2"/>
          </p:nvPr>
        </p:nvSpPr>
        <p:spPr>
          <a:xfrm>
            <a:off x="6197600" y="1978702"/>
            <a:ext cx="5384800" cy="3805410"/>
          </a:xfrm>
        </p:spPr>
        <p:txBody>
          <a:bodyPr/>
          <a:lstStyle/>
          <a:p>
            <a:endParaRPr lang="en-US"/>
          </a:p>
        </p:txBody>
      </p:sp>
      <p:sp>
        <p:nvSpPr>
          <p:cNvPr id="2" name="Footer Placeholder 4">
            <a:extLst>
              <a:ext uri="{FF2B5EF4-FFF2-40B4-BE49-F238E27FC236}">
                <a16:creationId xmlns:a16="http://schemas.microsoft.com/office/drawing/2014/main" id="{DF42216F-9B05-898D-5438-FCD42AA195B5}"/>
              </a:ext>
            </a:extLst>
          </p:cNvPr>
          <p:cNvSpPr>
            <a:spLocks noGrp="1"/>
          </p:cNvSpPr>
          <p:nvPr>
            <p:ph type="ftr" sz="quarter" idx="11"/>
          </p:nvPr>
        </p:nvSpPr>
        <p:spPr>
          <a:xfrm>
            <a:off x="574157" y="5720315"/>
            <a:ext cx="11057861" cy="552893"/>
          </a:xfrm>
        </p:spPr>
        <p:txBody>
          <a:bodyPr/>
          <a:lstStyle/>
          <a:p>
            <a:r>
              <a:rPr lang="en-US" dirty="0">
                <a:latin typeface="Arial" panose="020B0604020202020204" pitchFamily="34" charset="0"/>
                <a:cs typeface="Arial" panose="020B0604020202020204" pitchFamily="34" charset="0"/>
              </a:rPr>
              <a:t>Photos submitted to demonstrate compliance with legislative requirement #7 may also be representative of the required digital evidence for legislative requirement #6*</a:t>
            </a:r>
          </a:p>
        </p:txBody>
      </p:sp>
    </p:spTree>
    <p:extLst>
      <p:ext uri="{BB962C8B-B14F-4D97-AF65-F5344CB8AC3E}">
        <p14:creationId xmlns:p14="http://schemas.microsoft.com/office/powerpoint/2010/main" val="32992260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#7</a:t>
            </a:r>
            <a:br>
              <a:rPr lang="en-US" dirty="0"/>
            </a:br>
            <a:r>
              <a:rPr lang="en-US" sz="1800" b="1" dirty="0"/>
              <a:t>(Digital Evidence for storage in pharmacy – photos identifying storage locations for Schedule 3 Drugs)  </a:t>
            </a:r>
          </a:p>
        </p:txBody>
      </p:sp>
      <p:sp>
        <p:nvSpPr>
          <p:cNvPr id="6" name="Content Placeholder 5">
            <a:extLst>
              <a:ext uri="{FF2B5EF4-FFF2-40B4-BE49-F238E27FC236}">
                <a16:creationId xmlns:a16="http://schemas.microsoft.com/office/drawing/2014/main" id="{7C6C22AA-DC58-4845-B4FC-6CDE00E47E3B}"/>
              </a:ext>
            </a:extLst>
          </p:cNvPr>
          <p:cNvSpPr>
            <a:spLocks noGrp="1"/>
          </p:cNvSpPr>
          <p:nvPr>
            <p:ph sz="half" idx="1"/>
          </p:nvPr>
        </p:nvSpPr>
        <p:spPr>
          <a:xfrm>
            <a:off x="609600" y="1978702"/>
            <a:ext cx="5384800" cy="3805410"/>
          </a:xfrm>
        </p:spPr>
        <p:txBody>
          <a:bodyPr/>
          <a:lstStyle/>
          <a:p>
            <a:endParaRPr lang="en-US" dirty="0"/>
          </a:p>
        </p:txBody>
      </p:sp>
      <p:sp>
        <p:nvSpPr>
          <p:cNvPr id="7" name="Content Placeholder 6">
            <a:extLst>
              <a:ext uri="{FF2B5EF4-FFF2-40B4-BE49-F238E27FC236}">
                <a16:creationId xmlns:a16="http://schemas.microsoft.com/office/drawing/2014/main" id="{B12A735C-78B4-4D1F-8FA6-60E5E6E74F2D}"/>
              </a:ext>
            </a:extLst>
          </p:cNvPr>
          <p:cNvSpPr>
            <a:spLocks noGrp="1"/>
          </p:cNvSpPr>
          <p:nvPr>
            <p:ph sz="half" idx="2"/>
          </p:nvPr>
        </p:nvSpPr>
        <p:spPr>
          <a:xfrm>
            <a:off x="6197600" y="1978702"/>
            <a:ext cx="5384800" cy="3805410"/>
          </a:xfrm>
        </p:spPr>
        <p:txBody>
          <a:bodyPr/>
          <a:lstStyle/>
          <a:p>
            <a:endParaRPr lang="en-US"/>
          </a:p>
        </p:txBody>
      </p:sp>
      <p:sp>
        <p:nvSpPr>
          <p:cNvPr id="2" name="Footer Placeholder 4">
            <a:extLst>
              <a:ext uri="{FF2B5EF4-FFF2-40B4-BE49-F238E27FC236}">
                <a16:creationId xmlns:a16="http://schemas.microsoft.com/office/drawing/2014/main" id="{C5165334-A48F-909C-2E07-D58AD36ABA9E}"/>
              </a:ext>
            </a:extLst>
          </p:cNvPr>
          <p:cNvSpPr>
            <a:spLocks noGrp="1"/>
          </p:cNvSpPr>
          <p:nvPr>
            <p:ph type="ftr" sz="quarter" idx="11"/>
          </p:nvPr>
        </p:nvSpPr>
        <p:spPr>
          <a:xfrm>
            <a:off x="574157" y="5720315"/>
            <a:ext cx="11057861" cy="552893"/>
          </a:xfrm>
        </p:spPr>
        <p:txBody>
          <a:bodyPr/>
          <a:lstStyle/>
          <a:p>
            <a:r>
              <a:rPr lang="en-US" dirty="0">
                <a:latin typeface="Arial" panose="020B0604020202020204" pitchFamily="34" charset="0"/>
                <a:cs typeface="Arial" panose="020B0604020202020204" pitchFamily="34" charset="0"/>
              </a:rPr>
              <a:t>Photos submitted to demonstrate compliance with legislative requirement #7 may also be representative of the required digital evidence for legislative requirement #6*</a:t>
            </a:r>
          </a:p>
        </p:txBody>
      </p:sp>
    </p:spTree>
    <p:extLst>
      <p:ext uri="{BB962C8B-B14F-4D97-AF65-F5344CB8AC3E}">
        <p14:creationId xmlns:p14="http://schemas.microsoft.com/office/powerpoint/2010/main" val="3331854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#7</a:t>
            </a:r>
            <a:br>
              <a:rPr lang="en-US" dirty="0"/>
            </a:br>
            <a:r>
              <a:rPr lang="en-US" sz="1800" b="1" dirty="0"/>
              <a:t>(Digital Evidence for storage in pharmacy – photos identifying storage locations for Schedule 3 Drugs) </a:t>
            </a:r>
          </a:p>
        </p:txBody>
      </p:sp>
      <p:sp>
        <p:nvSpPr>
          <p:cNvPr id="6" name="Content Placeholder 5">
            <a:extLst>
              <a:ext uri="{FF2B5EF4-FFF2-40B4-BE49-F238E27FC236}">
                <a16:creationId xmlns:a16="http://schemas.microsoft.com/office/drawing/2014/main" id="{7C6C22AA-DC58-4845-B4FC-6CDE00E47E3B}"/>
              </a:ext>
            </a:extLst>
          </p:cNvPr>
          <p:cNvSpPr>
            <a:spLocks noGrp="1"/>
          </p:cNvSpPr>
          <p:nvPr>
            <p:ph sz="half" idx="1"/>
          </p:nvPr>
        </p:nvSpPr>
        <p:spPr>
          <a:xfrm>
            <a:off x="609600" y="1978702"/>
            <a:ext cx="5384800" cy="3805410"/>
          </a:xfrm>
        </p:spPr>
        <p:txBody>
          <a:bodyPr/>
          <a:lstStyle/>
          <a:p>
            <a:endParaRPr lang="en-US" dirty="0"/>
          </a:p>
        </p:txBody>
      </p:sp>
      <p:sp>
        <p:nvSpPr>
          <p:cNvPr id="7" name="Content Placeholder 6">
            <a:extLst>
              <a:ext uri="{FF2B5EF4-FFF2-40B4-BE49-F238E27FC236}">
                <a16:creationId xmlns:a16="http://schemas.microsoft.com/office/drawing/2014/main" id="{B12A735C-78B4-4D1F-8FA6-60E5E6E74F2D}"/>
              </a:ext>
            </a:extLst>
          </p:cNvPr>
          <p:cNvSpPr>
            <a:spLocks noGrp="1"/>
          </p:cNvSpPr>
          <p:nvPr>
            <p:ph sz="half" idx="2"/>
          </p:nvPr>
        </p:nvSpPr>
        <p:spPr>
          <a:xfrm>
            <a:off x="6197600" y="1978702"/>
            <a:ext cx="5384800" cy="3805410"/>
          </a:xfrm>
        </p:spPr>
        <p:txBody>
          <a:bodyPr/>
          <a:lstStyle/>
          <a:p>
            <a:endParaRPr lang="en-US"/>
          </a:p>
        </p:txBody>
      </p:sp>
      <p:sp>
        <p:nvSpPr>
          <p:cNvPr id="5" name="Footer Placeholder 4">
            <a:extLst>
              <a:ext uri="{FF2B5EF4-FFF2-40B4-BE49-F238E27FC236}">
                <a16:creationId xmlns:a16="http://schemas.microsoft.com/office/drawing/2014/main" id="{C12F799B-F536-4AB4-8065-E04494B40627}"/>
              </a:ext>
            </a:extLst>
          </p:cNvPr>
          <p:cNvSpPr>
            <a:spLocks noGrp="1"/>
          </p:cNvSpPr>
          <p:nvPr>
            <p:ph type="ftr" sz="quarter" idx="11"/>
          </p:nvPr>
        </p:nvSpPr>
        <p:spPr>
          <a:xfrm>
            <a:off x="574157" y="5720315"/>
            <a:ext cx="11057861" cy="552893"/>
          </a:xfrm>
        </p:spPr>
        <p:txBody>
          <a:bodyPr/>
          <a:lstStyle/>
          <a:p>
            <a:r>
              <a:rPr lang="en-US" dirty="0">
                <a:latin typeface="Arial" panose="020B0604020202020204" pitchFamily="34" charset="0"/>
                <a:cs typeface="Arial" panose="020B0604020202020204" pitchFamily="34" charset="0"/>
              </a:rPr>
              <a:t>Photos submitted to demonstrate compliance with legislative requirement #7 may also be representative of the required digital evidence for legislative requirement #6*</a:t>
            </a:r>
          </a:p>
        </p:txBody>
      </p:sp>
    </p:spTree>
    <p:extLst>
      <p:ext uri="{BB962C8B-B14F-4D97-AF65-F5344CB8AC3E}">
        <p14:creationId xmlns:p14="http://schemas.microsoft.com/office/powerpoint/2010/main" val="680997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#2</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rmAutofit fontScale="77500" lnSpcReduction="20000"/>
          </a:bodyPr>
          <a:lstStyle/>
          <a:p>
            <a:pPr marL="0" indent="0">
              <a:buNone/>
            </a:pPr>
            <a:r>
              <a:rPr lang="en-US" dirty="0"/>
              <a:t>Digital evidence required of the </a:t>
            </a:r>
            <a:r>
              <a:rPr lang="en-US" b="1" dirty="0"/>
              <a:t>external premises </a:t>
            </a:r>
            <a:r>
              <a:rPr lang="en-US" dirty="0"/>
              <a:t>includes:</a:t>
            </a:r>
            <a:endParaRPr lang="en-CA" dirty="0"/>
          </a:p>
          <a:p>
            <a:pPr lvl="0">
              <a:buClrTx/>
              <a:buFont typeface="Arial" panose="020B0604020202020204" pitchFamily="34" charset="0"/>
              <a:buChar char="•"/>
            </a:pPr>
            <a:r>
              <a:rPr lang="en-AU" dirty="0"/>
              <a:t>Multiple photos showing the external view of the pharmacy premises, including a panorama of surrounding and adjacent businesses.</a:t>
            </a:r>
            <a:endParaRPr lang="en-CA" dirty="0"/>
          </a:p>
          <a:p>
            <a:pPr lvl="0">
              <a:buClrTx/>
              <a:buFont typeface="Arial" panose="020B0604020202020204" pitchFamily="34" charset="0"/>
              <a:buChar char="•"/>
            </a:pPr>
            <a:r>
              <a:rPr lang="en-AU" dirty="0"/>
              <a:t>Close-up photos of the external-facing signage, including the operational hours. These photos must clearly identify the location(s) where the signage is posted.</a:t>
            </a:r>
            <a:endParaRPr lang="en-CA" dirty="0"/>
          </a:p>
          <a:p>
            <a:pPr lvl="0">
              <a:buClrTx/>
              <a:buFont typeface="Arial" panose="020B0604020202020204" pitchFamily="34" charset="0"/>
              <a:buChar char="•"/>
            </a:pPr>
            <a:r>
              <a:rPr lang="en-AU" dirty="0"/>
              <a:t>If the pharmacy is a lock-and-leave pharmacy, an additional photo displaying the operational hours of the store.</a:t>
            </a:r>
            <a:endParaRPr lang="en-CA" dirty="0"/>
          </a:p>
          <a:p>
            <a:pPr marL="0" indent="0">
              <a:buNone/>
            </a:pPr>
            <a:endParaRPr lang="en-AU" dirty="0"/>
          </a:p>
          <a:p>
            <a:pPr marL="0" indent="0">
              <a:buNone/>
            </a:pPr>
            <a:r>
              <a:rPr lang="en-US" dirty="0"/>
              <a:t>Digital evidence required of the </a:t>
            </a:r>
            <a:r>
              <a:rPr lang="en-US" b="1" dirty="0"/>
              <a:t>internal premises </a:t>
            </a:r>
            <a:r>
              <a:rPr lang="en-US" dirty="0"/>
              <a:t>includes:</a:t>
            </a:r>
            <a:endParaRPr lang="en-CA" dirty="0"/>
          </a:p>
          <a:p>
            <a:pPr lvl="0">
              <a:buClrTx/>
              <a:buFont typeface="Arial" panose="020B0604020202020204" pitchFamily="34" charset="0"/>
              <a:buChar char="•"/>
            </a:pPr>
            <a:r>
              <a:rPr lang="en-AU" dirty="0"/>
              <a:t>Photo(s) of the prescription department taken from the internal front entry space of the premises.</a:t>
            </a:r>
            <a:endParaRPr lang="en-CA" dirty="0"/>
          </a:p>
          <a:p>
            <a:pPr lvl="0">
              <a:buClrTx/>
              <a:buFont typeface="Arial" panose="020B0604020202020204" pitchFamily="34" charset="0"/>
              <a:buChar char="•"/>
            </a:pPr>
            <a:r>
              <a:rPr lang="en-AU" dirty="0"/>
              <a:t>Close-up (5-10 feet away, facing the dispensary) photo(s) of the signage used to differentiate the prescription department from the public area.</a:t>
            </a:r>
            <a:endParaRPr lang="en-CA" dirty="0"/>
          </a:p>
          <a:p>
            <a:pPr lvl="0">
              <a:buClrTx/>
              <a:buFont typeface="Arial" panose="020B0604020202020204" pitchFamily="34" charset="0"/>
              <a:buChar char="•"/>
            </a:pPr>
            <a:r>
              <a:rPr lang="en-AU" dirty="0"/>
              <a:t>Photo(s) documenting any and all physical variations within the premises, including but not limited to flooring, decor, and fixtures.</a:t>
            </a:r>
            <a:endParaRPr lang="en-CA" dirty="0"/>
          </a:p>
          <a:p>
            <a:endParaRPr lang="en-CA" dirty="0"/>
          </a:p>
        </p:txBody>
      </p:sp>
    </p:spTree>
    <p:extLst>
      <p:ext uri="{BB962C8B-B14F-4D97-AF65-F5344CB8AC3E}">
        <p14:creationId xmlns:p14="http://schemas.microsoft.com/office/powerpoint/2010/main" val="40338112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#9</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rmAutofit/>
          </a:bodyPr>
          <a:lstStyle/>
          <a:p>
            <a:pPr marL="0" indent="0">
              <a:buNone/>
            </a:pPr>
            <a:r>
              <a:rPr lang="en-US" sz="2400" dirty="0"/>
              <a:t>Digital evidence for signage includes:</a:t>
            </a:r>
            <a:endParaRPr lang="en-CA" sz="2400" dirty="0"/>
          </a:p>
          <a:p>
            <a:pPr lvl="0">
              <a:buClrTx/>
              <a:buFont typeface="Arial" panose="020B0604020202020204" pitchFamily="34" charset="0"/>
              <a:buChar char="•"/>
            </a:pPr>
            <a:r>
              <a:rPr lang="en-AU" sz="2400" dirty="0"/>
              <a:t>Photo(s) of all required signs posted within the pharmacy. Either multiple photos or one photo displaying all items may be sufficient, however the photo(s) must clearly show where the signage is posted and how this signage is visible to patients in the pharmacy.</a:t>
            </a:r>
            <a:endParaRPr lang="en-CA" sz="2400" dirty="0"/>
          </a:p>
          <a:p>
            <a:pPr>
              <a:buClrTx/>
              <a:buFont typeface="Arial" panose="020B0604020202020204" pitchFamily="34" charset="0"/>
              <a:buChar char="•"/>
            </a:pPr>
            <a:r>
              <a:rPr lang="en-US" sz="2400" dirty="0"/>
              <a:t>Empty frames or alternative temporary posters taped to the location where these signs will be posted are sufficient for this requirement.</a:t>
            </a:r>
            <a:endParaRPr lang="en-CA" sz="2400" dirty="0"/>
          </a:p>
        </p:txBody>
      </p:sp>
    </p:spTree>
    <p:extLst>
      <p:ext uri="{BB962C8B-B14F-4D97-AF65-F5344CB8AC3E}">
        <p14:creationId xmlns:p14="http://schemas.microsoft.com/office/powerpoint/2010/main" val="40263863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#9</a:t>
            </a:r>
            <a:br>
              <a:rPr lang="en-US" dirty="0"/>
            </a:br>
            <a:r>
              <a:rPr lang="en-US" sz="1800" b="1" dirty="0"/>
              <a:t>(Digital Evidence for signage in pharmacy – photos identifying signage locations for license, concerns, and Code of Ethics)</a:t>
            </a:r>
          </a:p>
        </p:txBody>
      </p:sp>
      <p:sp>
        <p:nvSpPr>
          <p:cNvPr id="5" name="Content Placeholder 4">
            <a:extLst>
              <a:ext uri="{FF2B5EF4-FFF2-40B4-BE49-F238E27FC236}">
                <a16:creationId xmlns:a16="http://schemas.microsoft.com/office/drawing/2014/main" id="{415CD4CA-12BD-44D3-80A5-7BFB9B062BFF}"/>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1955CD35-D6FD-42DA-8268-AF211F1EBDE4}"/>
              </a:ext>
            </a:extLst>
          </p:cNvPr>
          <p:cNvSpPr>
            <a:spLocks noGrp="1"/>
          </p:cNvSpPr>
          <p:nvPr>
            <p:ph sz="half" idx="2"/>
          </p:nvPr>
        </p:nvSpPr>
        <p:spPr/>
        <p:txBody>
          <a:bodyPr/>
          <a:lstStyle/>
          <a:p>
            <a:endParaRPr lang="en-US"/>
          </a:p>
        </p:txBody>
      </p:sp>
      <p:sp>
        <p:nvSpPr>
          <p:cNvPr id="6" name="Footer Placeholder 5">
            <a:extLst>
              <a:ext uri="{FF2B5EF4-FFF2-40B4-BE49-F238E27FC236}">
                <a16:creationId xmlns:a16="http://schemas.microsoft.com/office/drawing/2014/main" id="{FCA1020A-240C-4BBF-BFF2-8717C8A44359}"/>
              </a:ext>
            </a:extLst>
          </p:cNvPr>
          <p:cNvSpPr>
            <a:spLocks noGrp="1"/>
          </p:cNvSpPr>
          <p:nvPr>
            <p:ph type="ftr" sz="quarter" idx="11"/>
          </p:nvPr>
        </p:nvSpPr>
        <p:spPr>
          <a:xfrm>
            <a:off x="614325" y="6039293"/>
            <a:ext cx="10953897" cy="382772"/>
          </a:xfrm>
        </p:spPr>
        <p:txBody>
          <a:bodyPr/>
          <a:lstStyle/>
          <a:p>
            <a:r>
              <a:rPr lang="en-US" dirty="0">
                <a:latin typeface="Arial" panose="020B0604020202020204" pitchFamily="34" charset="0"/>
                <a:cs typeface="Arial" panose="020B0604020202020204" pitchFamily="34" charset="0"/>
              </a:rPr>
              <a:t>Hours of Operation Signage to be submitted in slides for Requirement #2</a:t>
            </a:r>
          </a:p>
        </p:txBody>
      </p:sp>
    </p:spTree>
    <p:extLst>
      <p:ext uri="{BB962C8B-B14F-4D97-AF65-F5344CB8AC3E}">
        <p14:creationId xmlns:p14="http://schemas.microsoft.com/office/powerpoint/2010/main" val="2923902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#9</a:t>
            </a:r>
            <a:br>
              <a:rPr lang="en-US" dirty="0"/>
            </a:br>
            <a:r>
              <a:rPr lang="en-US" sz="1800" b="1" dirty="0"/>
              <a:t>(Digital Evidence for signage in pharmacy – photos identifying signage locations for license, concerns, and Code of Ethics)</a:t>
            </a:r>
          </a:p>
        </p:txBody>
      </p:sp>
      <p:sp>
        <p:nvSpPr>
          <p:cNvPr id="6" name="Content Placeholder 5">
            <a:extLst>
              <a:ext uri="{FF2B5EF4-FFF2-40B4-BE49-F238E27FC236}">
                <a16:creationId xmlns:a16="http://schemas.microsoft.com/office/drawing/2014/main" id="{E5A518AC-BB82-4A45-B2D1-BCC739553905}"/>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E895CDDF-3F55-4351-ADF3-C1B5F591B720}"/>
              </a:ext>
            </a:extLst>
          </p:cNvPr>
          <p:cNvSpPr>
            <a:spLocks noGrp="1"/>
          </p:cNvSpPr>
          <p:nvPr>
            <p:ph sz="half" idx="2"/>
          </p:nvPr>
        </p:nvSpPr>
        <p:spPr/>
        <p:txBody>
          <a:bodyPr/>
          <a:lstStyle/>
          <a:p>
            <a:endParaRPr lang="en-US"/>
          </a:p>
        </p:txBody>
      </p:sp>
      <p:sp>
        <p:nvSpPr>
          <p:cNvPr id="5" name="Footer Placeholder 5">
            <a:extLst>
              <a:ext uri="{FF2B5EF4-FFF2-40B4-BE49-F238E27FC236}">
                <a16:creationId xmlns:a16="http://schemas.microsoft.com/office/drawing/2014/main" id="{60BC2BAE-9135-4812-BCFA-0FE3CB9A1763}"/>
              </a:ext>
            </a:extLst>
          </p:cNvPr>
          <p:cNvSpPr>
            <a:spLocks noGrp="1"/>
          </p:cNvSpPr>
          <p:nvPr>
            <p:ph type="ftr" sz="quarter" idx="11"/>
          </p:nvPr>
        </p:nvSpPr>
        <p:spPr>
          <a:xfrm>
            <a:off x="571795" y="6103088"/>
            <a:ext cx="11102754" cy="255182"/>
          </a:xfrm>
        </p:spPr>
        <p:txBody>
          <a:bodyPr/>
          <a:lstStyle/>
          <a:p>
            <a:r>
              <a:rPr lang="en-US" dirty="0">
                <a:latin typeface="Arial" panose="020B0604020202020204" pitchFamily="34" charset="0"/>
                <a:cs typeface="Arial" panose="020B0604020202020204" pitchFamily="34" charset="0"/>
              </a:rPr>
              <a:t>Hours of Operation Signage to be submitted in slides for Requirement #2</a:t>
            </a:r>
          </a:p>
        </p:txBody>
      </p:sp>
    </p:spTree>
    <p:extLst>
      <p:ext uri="{BB962C8B-B14F-4D97-AF65-F5344CB8AC3E}">
        <p14:creationId xmlns:p14="http://schemas.microsoft.com/office/powerpoint/2010/main" val="14841273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#9</a:t>
            </a:r>
            <a:br>
              <a:rPr lang="en-US" dirty="0"/>
            </a:br>
            <a:r>
              <a:rPr lang="en-US" sz="1800" b="1" dirty="0"/>
              <a:t>(Digital Evidence for signage in pharmacy – photos identifying placeholder locations for license, concerns, and Code of Ethics)</a:t>
            </a:r>
          </a:p>
        </p:txBody>
      </p:sp>
      <p:sp>
        <p:nvSpPr>
          <p:cNvPr id="6" name="Content Placeholder 5">
            <a:extLst>
              <a:ext uri="{FF2B5EF4-FFF2-40B4-BE49-F238E27FC236}">
                <a16:creationId xmlns:a16="http://schemas.microsoft.com/office/drawing/2014/main" id="{5D56AA5E-C523-47F2-9682-A016ED2A7E20}"/>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3BE6FEC2-60E3-4133-A3AD-90F4C0D9B3E8}"/>
              </a:ext>
            </a:extLst>
          </p:cNvPr>
          <p:cNvSpPr>
            <a:spLocks noGrp="1"/>
          </p:cNvSpPr>
          <p:nvPr>
            <p:ph sz="half" idx="2"/>
          </p:nvPr>
        </p:nvSpPr>
        <p:spPr/>
        <p:txBody>
          <a:bodyPr/>
          <a:lstStyle/>
          <a:p>
            <a:endParaRPr lang="en-US"/>
          </a:p>
        </p:txBody>
      </p:sp>
      <p:sp>
        <p:nvSpPr>
          <p:cNvPr id="5" name="Footer Placeholder 5">
            <a:extLst>
              <a:ext uri="{FF2B5EF4-FFF2-40B4-BE49-F238E27FC236}">
                <a16:creationId xmlns:a16="http://schemas.microsoft.com/office/drawing/2014/main" id="{1E359E50-A752-42A6-9172-109FAE0D710B}"/>
              </a:ext>
            </a:extLst>
          </p:cNvPr>
          <p:cNvSpPr>
            <a:spLocks noGrp="1"/>
          </p:cNvSpPr>
          <p:nvPr>
            <p:ph type="ftr" sz="quarter" idx="11"/>
          </p:nvPr>
        </p:nvSpPr>
        <p:spPr>
          <a:xfrm>
            <a:off x="550530" y="6081822"/>
            <a:ext cx="11038957" cy="148857"/>
          </a:xfrm>
        </p:spPr>
        <p:txBody>
          <a:bodyPr/>
          <a:lstStyle/>
          <a:p>
            <a:r>
              <a:rPr lang="en-US" dirty="0">
                <a:latin typeface="Arial" panose="020B0604020202020204" pitchFamily="34" charset="0"/>
                <a:cs typeface="Arial" panose="020B0604020202020204" pitchFamily="34" charset="0"/>
              </a:rPr>
              <a:t>Hours of Operation Signage to be submitted in slides for Requirement #2</a:t>
            </a:r>
          </a:p>
        </p:txBody>
      </p:sp>
    </p:spTree>
    <p:extLst>
      <p:ext uri="{BB962C8B-B14F-4D97-AF65-F5344CB8AC3E}">
        <p14:creationId xmlns:p14="http://schemas.microsoft.com/office/powerpoint/2010/main" val="31795809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#9</a:t>
            </a:r>
            <a:br>
              <a:rPr lang="en-US" dirty="0"/>
            </a:br>
            <a:r>
              <a:rPr lang="en-US" sz="1800" b="1" dirty="0"/>
              <a:t>(Digital Evidence for signage in pharmacy – photos identifying internal signage locations for the time-delayed safe signage)</a:t>
            </a:r>
          </a:p>
        </p:txBody>
      </p:sp>
      <p:sp>
        <p:nvSpPr>
          <p:cNvPr id="5" name="Content Placeholder 4">
            <a:extLst>
              <a:ext uri="{FF2B5EF4-FFF2-40B4-BE49-F238E27FC236}">
                <a16:creationId xmlns:a16="http://schemas.microsoft.com/office/drawing/2014/main" id="{EC344ECE-4F33-4620-AB7F-41F688450A1E}"/>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3C04CA07-D824-4FF4-8F2F-F61E5DDDDBA3}"/>
              </a:ext>
            </a:extLst>
          </p:cNvPr>
          <p:cNvSpPr>
            <a:spLocks noGrp="1"/>
          </p:cNvSpPr>
          <p:nvPr>
            <p:ph sz="half" idx="2"/>
          </p:nvPr>
        </p:nvSpPr>
        <p:spPr/>
        <p:txBody>
          <a:bodyPr/>
          <a:lstStyle/>
          <a:p>
            <a:endParaRPr lang="en-US"/>
          </a:p>
        </p:txBody>
      </p:sp>
      <p:sp>
        <p:nvSpPr>
          <p:cNvPr id="6" name="Footer Placeholder 5">
            <a:extLst>
              <a:ext uri="{FF2B5EF4-FFF2-40B4-BE49-F238E27FC236}">
                <a16:creationId xmlns:a16="http://schemas.microsoft.com/office/drawing/2014/main" id="{FCA1020A-240C-4BBF-BFF2-8717C8A44359}"/>
              </a:ext>
            </a:extLst>
          </p:cNvPr>
          <p:cNvSpPr>
            <a:spLocks noGrp="1"/>
          </p:cNvSpPr>
          <p:nvPr>
            <p:ph type="ftr" sz="quarter" idx="11"/>
          </p:nvPr>
        </p:nvSpPr>
        <p:spPr>
          <a:xfrm>
            <a:off x="510363" y="6060559"/>
            <a:ext cx="11036595" cy="297711"/>
          </a:xfrm>
        </p:spPr>
        <p:txBody>
          <a:bodyPr/>
          <a:lstStyle/>
          <a:p>
            <a:r>
              <a:rPr lang="en-US" dirty="0">
                <a:latin typeface="Arial" panose="020B0604020202020204" pitchFamily="34" charset="0"/>
                <a:cs typeface="Arial" panose="020B0604020202020204" pitchFamily="34" charset="0"/>
              </a:rPr>
              <a:t>Hours of Operation Signage to be submitted in slides for Requirement #2</a:t>
            </a:r>
          </a:p>
        </p:txBody>
      </p:sp>
    </p:spTree>
    <p:extLst>
      <p:ext uri="{BB962C8B-B14F-4D97-AF65-F5344CB8AC3E}">
        <p14:creationId xmlns:p14="http://schemas.microsoft.com/office/powerpoint/2010/main" val="20974567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#11</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Autofit/>
          </a:bodyPr>
          <a:lstStyle/>
          <a:p>
            <a:pPr marL="0" indent="0">
              <a:buNone/>
            </a:pPr>
            <a:r>
              <a:rPr lang="en-US" sz="2200" dirty="0"/>
              <a:t>Digital evidence for physical barriers includes:</a:t>
            </a:r>
            <a:endParaRPr lang="en-CA" sz="2200" dirty="0"/>
          </a:p>
          <a:p>
            <a:pPr lvl="0">
              <a:buClrTx/>
              <a:buFont typeface="Arial" panose="020B0604020202020204" pitchFamily="34" charset="0"/>
              <a:buChar char="•"/>
            </a:pPr>
            <a:r>
              <a:rPr lang="en-AU" sz="2200" dirty="0"/>
              <a:t>Photos of the physical material (walls, cabinets, shelving, counter-tops) used to separate the dispensary from the patient services area. </a:t>
            </a:r>
            <a:endParaRPr lang="en-CA" sz="2200" dirty="0"/>
          </a:p>
          <a:p>
            <a:pPr lvl="1">
              <a:buClrTx/>
              <a:buFont typeface="Courier New" panose="02070309020205020404" pitchFamily="49" charset="0"/>
              <a:buChar char="o"/>
            </a:pPr>
            <a:r>
              <a:rPr lang="en-AU" sz="2200" dirty="0"/>
              <a:t>Photos should be submitted from the perspective of the dispensary as well as the public (at least one each) and should provide a panoramic</a:t>
            </a:r>
            <a:r>
              <a:rPr lang="en-AU" sz="2200" baseline="30000" dirty="0"/>
              <a:t> </a:t>
            </a:r>
            <a:r>
              <a:rPr lang="en-AU" sz="2200" dirty="0"/>
              <a:t>view of the space.</a:t>
            </a:r>
            <a:endParaRPr lang="en-CA" sz="2200" dirty="0"/>
          </a:p>
          <a:p>
            <a:pPr lvl="0">
              <a:buClrTx/>
              <a:buFont typeface="Arial" panose="020B0604020202020204" pitchFamily="34" charset="0"/>
              <a:buChar char="•"/>
            </a:pPr>
            <a:r>
              <a:rPr lang="en-AU" sz="2200" dirty="0"/>
              <a:t>Photos of all gates, doors, or other access points from the patient services areas into the dispensary. </a:t>
            </a:r>
            <a:endParaRPr lang="en-CA" sz="2200" dirty="0"/>
          </a:p>
          <a:p>
            <a:pPr>
              <a:buClrTx/>
              <a:buFont typeface="Arial" panose="020B0604020202020204" pitchFamily="34" charset="0"/>
              <a:buChar char="•"/>
            </a:pPr>
            <a:r>
              <a:rPr lang="en-US" sz="2200" dirty="0"/>
              <a:t>Photos should be submitted that clearly show the location of the access gates/doors as well as the specific features of the access points (locking features of gate or door).</a:t>
            </a:r>
            <a:endParaRPr lang="en-CA" sz="2200" dirty="0"/>
          </a:p>
        </p:txBody>
      </p:sp>
    </p:spTree>
    <p:extLst>
      <p:ext uri="{BB962C8B-B14F-4D97-AF65-F5344CB8AC3E}">
        <p14:creationId xmlns:p14="http://schemas.microsoft.com/office/powerpoint/2010/main" val="10910119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#11</a:t>
            </a:r>
            <a:br>
              <a:rPr lang="en-US" dirty="0"/>
            </a:br>
            <a:r>
              <a:rPr lang="en-US" sz="1800" b="1" dirty="0"/>
              <a:t>(Digital Evidence for the dispensary – photos identifying barriers to entering the dispensary (internal view from dispensary)</a:t>
            </a:r>
          </a:p>
        </p:txBody>
      </p:sp>
      <p:sp>
        <p:nvSpPr>
          <p:cNvPr id="5" name="Content Placeholder 4">
            <a:extLst>
              <a:ext uri="{FF2B5EF4-FFF2-40B4-BE49-F238E27FC236}">
                <a16:creationId xmlns:a16="http://schemas.microsoft.com/office/drawing/2014/main" id="{F26BD0CE-6345-4003-A96C-F8D3E8B82303}"/>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A16C3616-7655-480E-A0B7-1FDBDE873D60}"/>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657569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#11</a:t>
            </a:r>
            <a:br>
              <a:rPr lang="en-US" dirty="0"/>
            </a:br>
            <a:r>
              <a:rPr lang="en-US" sz="1800" b="1" dirty="0"/>
              <a:t>(Digital Evidence for the dispensary – photos identifying barriers to entering the dispensary (internal view from dispensary)</a:t>
            </a:r>
          </a:p>
        </p:txBody>
      </p:sp>
      <p:sp>
        <p:nvSpPr>
          <p:cNvPr id="5" name="Content Placeholder 4">
            <a:extLst>
              <a:ext uri="{FF2B5EF4-FFF2-40B4-BE49-F238E27FC236}">
                <a16:creationId xmlns:a16="http://schemas.microsoft.com/office/drawing/2014/main" id="{B330AE2F-DE1C-4FF8-96DA-4F8855A940BF}"/>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BC44A873-5687-4844-9C7E-F2F0DDCFB488}"/>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8824963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#11</a:t>
            </a:r>
            <a:br>
              <a:rPr lang="en-US" dirty="0"/>
            </a:br>
            <a:r>
              <a:rPr lang="en-US" sz="1800" b="1" dirty="0"/>
              <a:t>(Digital Evidence for the dispensary – photos identifying barriers to entering the dispensary (external view from patient services area)</a:t>
            </a:r>
          </a:p>
        </p:txBody>
      </p:sp>
      <p:sp>
        <p:nvSpPr>
          <p:cNvPr id="5" name="Content Placeholder 4">
            <a:extLst>
              <a:ext uri="{FF2B5EF4-FFF2-40B4-BE49-F238E27FC236}">
                <a16:creationId xmlns:a16="http://schemas.microsoft.com/office/drawing/2014/main" id="{A1DFC329-DA89-4469-805E-CB175D751D8A}"/>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7F1DDF6E-83BF-469B-8028-B6FB933849A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243478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#11</a:t>
            </a:r>
            <a:br>
              <a:rPr lang="en-US" dirty="0"/>
            </a:br>
            <a:r>
              <a:rPr lang="en-US" sz="1800" b="1" dirty="0"/>
              <a:t>(Digital Evidence for the dispensary – photos identifying barriers to entering the dispensary (external view from patient services area)</a:t>
            </a:r>
          </a:p>
        </p:txBody>
      </p:sp>
      <p:sp>
        <p:nvSpPr>
          <p:cNvPr id="5" name="Content Placeholder 4">
            <a:extLst>
              <a:ext uri="{FF2B5EF4-FFF2-40B4-BE49-F238E27FC236}">
                <a16:creationId xmlns:a16="http://schemas.microsoft.com/office/drawing/2014/main" id="{BB09FF08-E446-4BD6-BE80-545DAFFD4E63}"/>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5F82811A-F4A7-4914-A2D6-B94947901D00}"/>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23480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#2</a:t>
            </a:r>
            <a:br>
              <a:rPr lang="en-US" dirty="0"/>
            </a:br>
            <a:r>
              <a:rPr lang="en-US" sz="1800" b="1" dirty="0"/>
              <a:t>(Digital Evidence of the external premises – photos of the pharmacy and surrounding businesses)</a:t>
            </a:r>
            <a:br>
              <a:rPr lang="en-US" sz="1800" b="1" dirty="0"/>
            </a:br>
            <a:endParaRPr lang="en-US" sz="1800" b="1" dirty="0"/>
          </a:p>
        </p:txBody>
      </p:sp>
      <p:sp>
        <p:nvSpPr>
          <p:cNvPr id="8" name="Content Placeholder 7">
            <a:extLst>
              <a:ext uri="{FF2B5EF4-FFF2-40B4-BE49-F238E27FC236}">
                <a16:creationId xmlns:a16="http://schemas.microsoft.com/office/drawing/2014/main" id="{183E6EA7-E0C9-4458-A4D2-D3E712F4A41F}"/>
              </a:ext>
            </a:extLst>
          </p:cNvPr>
          <p:cNvSpPr>
            <a:spLocks noGrp="1"/>
          </p:cNvSpPr>
          <p:nvPr>
            <p:ph sz="half" idx="1"/>
          </p:nvPr>
        </p:nvSpPr>
        <p:spPr/>
        <p:txBody>
          <a:bodyPr/>
          <a:lstStyle/>
          <a:p>
            <a:endParaRPr lang="en-US"/>
          </a:p>
        </p:txBody>
      </p:sp>
      <p:sp>
        <p:nvSpPr>
          <p:cNvPr id="9" name="Content Placeholder 8">
            <a:extLst>
              <a:ext uri="{FF2B5EF4-FFF2-40B4-BE49-F238E27FC236}">
                <a16:creationId xmlns:a16="http://schemas.microsoft.com/office/drawing/2014/main" id="{60E450E0-4AC1-45F0-A3A6-E2CD3FE61DCE}"/>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6917519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#11</a:t>
            </a:r>
            <a:br>
              <a:rPr lang="en-US" dirty="0"/>
            </a:br>
            <a:r>
              <a:rPr lang="en-US" sz="1800" b="1" dirty="0"/>
              <a:t>(Digital Evidence for the dispensary – photos identifying gates/doors for entering the dispensary (internal view from dispensary)</a:t>
            </a:r>
          </a:p>
        </p:txBody>
      </p:sp>
      <p:sp>
        <p:nvSpPr>
          <p:cNvPr id="5" name="Content Placeholder 4">
            <a:extLst>
              <a:ext uri="{FF2B5EF4-FFF2-40B4-BE49-F238E27FC236}">
                <a16:creationId xmlns:a16="http://schemas.microsoft.com/office/drawing/2014/main" id="{59E65963-8C10-46BC-BB3B-DC559E20598E}"/>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857BB3C2-1E01-4058-B087-344AE57FD2F8}"/>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7320190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#11</a:t>
            </a:r>
            <a:br>
              <a:rPr lang="en-US" dirty="0"/>
            </a:br>
            <a:r>
              <a:rPr lang="en-US" sz="1800" b="1" dirty="0"/>
              <a:t>(Digital Evidence for the dispensary – photos identifying gates/doors for entering the dispensary (internal view from dispensary)</a:t>
            </a:r>
          </a:p>
        </p:txBody>
      </p:sp>
      <p:sp>
        <p:nvSpPr>
          <p:cNvPr id="5" name="Content Placeholder 4">
            <a:extLst>
              <a:ext uri="{FF2B5EF4-FFF2-40B4-BE49-F238E27FC236}">
                <a16:creationId xmlns:a16="http://schemas.microsoft.com/office/drawing/2014/main" id="{50B4C79B-580E-4694-A8F7-57F06A0F70B1}"/>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2FF9F1C2-B95E-44BA-839F-35F14CC06AC7}"/>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7010392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#11</a:t>
            </a:r>
            <a:br>
              <a:rPr lang="en-US" dirty="0"/>
            </a:br>
            <a:r>
              <a:rPr lang="en-US" sz="1800" b="1" dirty="0"/>
              <a:t>(Digital Evidence for the dispensary – photos identifying gates/doors for entering the dispensary (external view from patient services area)</a:t>
            </a:r>
          </a:p>
        </p:txBody>
      </p:sp>
      <p:sp>
        <p:nvSpPr>
          <p:cNvPr id="5" name="Content Placeholder 4">
            <a:extLst>
              <a:ext uri="{FF2B5EF4-FFF2-40B4-BE49-F238E27FC236}">
                <a16:creationId xmlns:a16="http://schemas.microsoft.com/office/drawing/2014/main" id="{DB545A08-F941-48B4-AD28-475CB0DD760B}"/>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4C0E2387-5480-48C1-913E-2AA0928BA354}"/>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6388517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#12</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Autofit/>
          </a:bodyPr>
          <a:lstStyle/>
          <a:p>
            <a:pPr marL="0" indent="0">
              <a:buNone/>
            </a:pPr>
            <a:r>
              <a:rPr lang="en-US" sz="1900" dirty="0"/>
              <a:t>Digital evidence for sufficient space includes:</a:t>
            </a:r>
            <a:endParaRPr lang="en-CA" sz="1900" dirty="0"/>
          </a:p>
          <a:p>
            <a:pPr lvl="0">
              <a:buClrTx/>
              <a:buFont typeface="Arial" panose="020B0604020202020204" pitchFamily="34" charset="0"/>
              <a:buChar char="•"/>
            </a:pPr>
            <a:r>
              <a:rPr lang="en-AU" sz="1900" dirty="0"/>
              <a:t>Photo(s) of the prescription drop off area that clearly shows its location within the prescription department. </a:t>
            </a:r>
            <a:endParaRPr lang="en-CA" sz="1900" dirty="0"/>
          </a:p>
          <a:p>
            <a:pPr lvl="1">
              <a:buClrTx/>
              <a:buFont typeface="Courier New" panose="02070309020205020404" pitchFamily="49" charset="0"/>
              <a:buChar char="o"/>
            </a:pPr>
            <a:r>
              <a:rPr lang="en-AU" sz="1900" dirty="0"/>
              <a:t>Photos should be taken from a distance to show the placement of this areas as well as any signage identifying its location. </a:t>
            </a:r>
            <a:endParaRPr lang="en-CA" sz="1900" dirty="0"/>
          </a:p>
          <a:p>
            <a:pPr lvl="1">
              <a:buClrTx/>
              <a:buFont typeface="Courier New" panose="02070309020205020404" pitchFamily="49" charset="0"/>
              <a:buChar char="o"/>
            </a:pPr>
            <a:r>
              <a:rPr lang="en-AU" sz="1900" dirty="0"/>
              <a:t>Additional photos (from the dispensary and public perspective) should be taken from 5-10 feet from these areas to demonstrate the barriers in place to meet privacy requirements. </a:t>
            </a:r>
            <a:endParaRPr lang="en-CA" sz="1900" dirty="0"/>
          </a:p>
          <a:p>
            <a:pPr lvl="0">
              <a:buClrTx/>
              <a:buFont typeface="Arial" panose="020B0604020202020204" pitchFamily="34" charset="0"/>
              <a:buChar char="•"/>
            </a:pPr>
            <a:r>
              <a:rPr lang="en-AU" sz="1900" dirty="0"/>
              <a:t>Photo(s) of any and all dispensing counters within the dispensary. Photo(s) should be submitted from multiple angles/ends of the counters. </a:t>
            </a:r>
            <a:endParaRPr lang="en-CA" sz="1900" dirty="0"/>
          </a:p>
          <a:p>
            <a:pPr lvl="0">
              <a:buClrTx/>
              <a:buFont typeface="Arial" panose="020B0604020202020204" pitchFamily="34" charset="0"/>
              <a:buChar char="•"/>
            </a:pPr>
            <a:r>
              <a:rPr lang="en-AU" sz="1900" dirty="0"/>
              <a:t>Photos of any and all aisle spaces within the dispensary, including those between medication storage shelving. Photo(s) should be submitted from both ends of the aisle.</a:t>
            </a:r>
            <a:endParaRPr lang="en-CA" sz="1900" dirty="0"/>
          </a:p>
        </p:txBody>
      </p:sp>
    </p:spTree>
    <p:extLst>
      <p:ext uri="{BB962C8B-B14F-4D97-AF65-F5344CB8AC3E}">
        <p14:creationId xmlns:p14="http://schemas.microsoft.com/office/powerpoint/2010/main" val="9473885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#12 cont. </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Autofit/>
          </a:bodyPr>
          <a:lstStyle/>
          <a:p>
            <a:pPr marL="0" indent="0">
              <a:buNone/>
            </a:pPr>
            <a:r>
              <a:rPr lang="en-US" sz="1900" b="1" dirty="0"/>
              <a:t>Requirements for compounding areas or rooms</a:t>
            </a:r>
            <a:endParaRPr lang="en-CA" sz="1900" dirty="0"/>
          </a:p>
          <a:p>
            <a:pPr lvl="0">
              <a:buClrTx/>
              <a:buFont typeface="Arial" panose="020B0604020202020204" pitchFamily="34" charset="0"/>
              <a:buChar char="•"/>
            </a:pPr>
            <a:r>
              <a:rPr lang="en-AU" sz="1900" dirty="0"/>
              <a:t>If a designated compounding </a:t>
            </a:r>
            <a:r>
              <a:rPr lang="en-AU" sz="1900" b="1" dirty="0"/>
              <a:t>area</a:t>
            </a:r>
            <a:r>
              <a:rPr lang="en-AU" sz="1900" dirty="0"/>
              <a:t> is present in the pharmacy, provide photos of the entire counter from both ends.</a:t>
            </a:r>
            <a:endParaRPr lang="en-CA" sz="1900" dirty="0"/>
          </a:p>
          <a:p>
            <a:pPr lvl="0">
              <a:buClrTx/>
              <a:buFont typeface="Arial" panose="020B0604020202020204" pitchFamily="34" charset="0"/>
              <a:buChar char="•"/>
            </a:pPr>
            <a:r>
              <a:rPr lang="en-AU" sz="1900" dirty="0"/>
              <a:t>If a designated compounding </a:t>
            </a:r>
            <a:r>
              <a:rPr lang="en-AU" sz="1900" b="1" dirty="0"/>
              <a:t>room</a:t>
            </a:r>
            <a:r>
              <a:rPr lang="en-AU" sz="1900" dirty="0"/>
              <a:t> is present in the pharmacy, provide photos of the entrance to the compounding room that clearly shows its location within the dispensary and how staff will access this area. Additionally, submit photos of the following, as applicable, within the compounding room:</a:t>
            </a:r>
            <a:endParaRPr lang="en-CA" sz="1900" dirty="0"/>
          </a:p>
          <a:p>
            <a:pPr lvl="1">
              <a:buClrTx/>
              <a:buFont typeface="Courier New" panose="02070309020205020404" pitchFamily="49" charset="0"/>
              <a:buChar char="o"/>
            </a:pPr>
            <a:r>
              <a:rPr lang="en-AU" sz="1900" dirty="0"/>
              <a:t>Water source/supply</a:t>
            </a:r>
            <a:endParaRPr lang="en-CA" sz="1900" dirty="0"/>
          </a:p>
          <a:p>
            <a:pPr lvl="1">
              <a:buClrTx/>
              <a:buFont typeface="Courier New" panose="02070309020205020404" pitchFamily="49" charset="0"/>
              <a:buChar char="o"/>
            </a:pPr>
            <a:r>
              <a:rPr lang="en-AU" sz="1900" dirty="0"/>
              <a:t>Controlled primary engineering control (C-PEC, “containment hood”)</a:t>
            </a:r>
            <a:endParaRPr lang="en-CA" sz="1900" dirty="0"/>
          </a:p>
          <a:p>
            <a:pPr lvl="1">
              <a:buClrTx/>
              <a:buFont typeface="Courier New" panose="02070309020205020404" pitchFamily="49" charset="0"/>
              <a:buChar char="o"/>
            </a:pPr>
            <a:r>
              <a:rPr lang="en-AU" sz="1900" dirty="0"/>
              <a:t>Any and all counters used for compounding or staging</a:t>
            </a:r>
            <a:endParaRPr lang="en-CA" sz="1900" dirty="0"/>
          </a:p>
          <a:p>
            <a:pPr lvl="1">
              <a:buClrTx/>
              <a:buFont typeface="Courier New" panose="02070309020205020404" pitchFamily="49" charset="0"/>
              <a:buChar char="o"/>
            </a:pPr>
            <a:r>
              <a:rPr lang="en-AU" sz="1900" dirty="0"/>
              <a:t>Any and all shelving or cabinetry to be used for equipment or material storage</a:t>
            </a:r>
            <a:endParaRPr lang="en-CA" sz="1900" dirty="0"/>
          </a:p>
        </p:txBody>
      </p:sp>
    </p:spTree>
    <p:extLst>
      <p:ext uri="{BB962C8B-B14F-4D97-AF65-F5344CB8AC3E}">
        <p14:creationId xmlns:p14="http://schemas.microsoft.com/office/powerpoint/2010/main" val="24093874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a:t>
            </a:r>
            <a:r>
              <a:rPr lang="en-US" sz="1800" dirty="0"/>
              <a:t>drop off a suitable distance from patient waiting and high traffic areas with suitable sound and visual barriers</a:t>
            </a:r>
            <a:r>
              <a:rPr lang="en-US" sz="1800" b="1" dirty="0"/>
              <a:t>) </a:t>
            </a:r>
          </a:p>
        </p:txBody>
      </p:sp>
      <p:sp>
        <p:nvSpPr>
          <p:cNvPr id="5" name="Content Placeholder 4">
            <a:extLst>
              <a:ext uri="{FF2B5EF4-FFF2-40B4-BE49-F238E27FC236}">
                <a16:creationId xmlns:a16="http://schemas.microsoft.com/office/drawing/2014/main" id="{27508A16-CEC1-471C-A9DD-A5EE6A981A56}"/>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2842202C-F288-43C6-8736-7F2C2E41E3F0}"/>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3088939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a:t>
            </a:r>
            <a:r>
              <a:rPr lang="en-US" sz="1800" dirty="0"/>
              <a:t>drop off  a suitable distance from patient waiting and high traffic areas with suitable sound and visual barriers</a:t>
            </a:r>
            <a:r>
              <a:rPr lang="en-US" sz="1800" b="1" u="sng" dirty="0"/>
              <a:t> viewed from the dispensary</a:t>
            </a:r>
            <a:r>
              <a:rPr lang="en-US" sz="1800" b="1" dirty="0"/>
              <a:t>) </a:t>
            </a:r>
          </a:p>
        </p:txBody>
      </p:sp>
      <p:sp>
        <p:nvSpPr>
          <p:cNvPr id="5" name="Content Placeholder 4">
            <a:extLst>
              <a:ext uri="{FF2B5EF4-FFF2-40B4-BE49-F238E27FC236}">
                <a16:creationId xmlns:a16="http://schemas.microsoft.com/office/drawing/2014/main" id="{27508A16-CEC1-471C-A9DD-A5EE6A981A56}"/>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2842202C-F288-43C6-8736-7F2C2E41E3F0}"/>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6780532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a:t>
            </a:r>
            <a:r>
              <a:rPr lang="en-US" sz="1800" dirty="0"/>
              <a:t>pick up areas a suitable distance from patient waiting and high traffic areas with suitable sound and visual barriers</a:t>
            </a:r>
            <a:r>
              <a:rPr lang="en-US" sz="1800" b="1" dirty="0"/>
              <a:t>) </a:t>
            </a:r>
          </a:p>
        </p:txBody>
      </p:sp>
      <p:sp>
        <p:nvSpPr>
          <p:cNvPr id="5" name="Content Placeholder 4">
            <a:extLst>
              <a:ext uri="{FF2B5EF4-FFF2-40B4-BE49-F238E27FC236}">
                <a16:creationId xmlns:a16="http://schemas.microsoft.com/office/drawing/2014/main" id="{27508A16-CEC1-471C-A9DD-A5EE6A981A56}"/>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2842202C-F288-43C6-8736-7F2C2E41E3F0}"/>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9824338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a:t>
            </a:r>
            <a:r>
              <a:rPr lang="en-US" sz="1800" dirty="0"/>
              <a:t>pick up areas a suitable distance from patient waiting and high traffic areas with suitable sound and visual barriers</a:t>
            </a:r>
            <a:r>
              <a:rPr lang="en-US" sz="1800" b="1" u="sng" dirty="0"/>
              <a:t> viewed from the dispensary</a:t>
            </a:r>
            <a:r>
              <a:rPr lang="en-US" sz="1800" b="1" dirty="0"/>
              <a:t>) </a:t>
            </a:r>
          </a:p>
        </p:txBody>
      </p:sp>
      <p:sp>
        <p:nvSpPr>
          <p:cNvPr id="5" name="Content Placeholder 4">
            <a:extLst>
              <a:ext uri="{FF2B5EF4-FFF2-40B4-BE49-F238E27FC236}">
                <a16:creationId xmlns:a16="http://schemas.microsoft.com/office/drawing/2014/main" id="{27508A16-CEC1-471C-A9DD-A5EE6A981A56}"/>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2842202C-F288-43C6-8736-7F2C2E41E3F0}"/>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6496653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counter-space within the dispensary from multiple angles) </a:t>
            </a:r>
          </a:p>
        </p:txBody>
      </p:sp>
      <p:sp>
        <p:nvSpPr>
          <p:cNvPr id="5" name="Content Placeholder 4">
            <a:extLst>
              <a:ext uri="{FF2B5EF4-FFF2-40B4-BE49-F238E27FC236}">
                <a16:creationId xmlns:a16="http://schemas.microsoft.com/office/drawing/2014/main" id="{5F1A4CFE-06FD-4355-84D6-A79D3E5A0218}"/>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3F79E3F1-F9D3-42DF-8954-CB65277C48EB}"/>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3733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#2</a:t>
            </a:r>
            <a:br>
              <a:rPr lang="en-US" dirty="0"/>
            </a:br>
            <a:r>
              <a:rPr lang="en-US" sz="1800" b="1" dirty="0"/>
              <a:t>(Digital Evidence of the external premises – photos of the pharmacy and surrounding businesses)</a:t>
            </a:r>
            <a:br>
              <a:rPr lang="en-US" sz="1800" b="1" dirty="0"/>
            </a:br>
            <a:endParaRPr lang="en-US" sz="1800" b="1" dirty="0"/>
          </a:p>
        </p:txBody>
      </p:sp>
      <p:sp>
        <p:nvSpPr>
          <p:cNvPr id="8" name="Content Placeholder 7">
            <a:extLst>
              <a:ext uri="{FF2B5EF4-FFF2-40B4-BE49-F238E27FC236}">
                <a16:creationId xmlns:a16="http://schemas.microsoft.com/office/drawing/2014/main" id="{68185505-1C08-4681-8314-DFF5CE144840}"/>
              </a:ext>
            </a:extLst>
          </p:cNvPr>
          <p:cNvSpPr>
            <a:spLocks noGrp="1"/>
          </p:cNvSpPr>
          <p:nvPr>
            <p:ph sz="half" idx="1"/>
          </p:nvPr>
        </p:nvSpPr>
        <p:spPr/>
        <p:txBody>
          <a:bodyPr/>
          <a:lstStyle/>
          <a:p>
            <a:endParaRPr lang="en-US"/>
          </a:p>
        </p:txBody>
      </p:sp>
      <p:sp>
        <p:nvSpPr>
          <p:cNvPr id="9" name="Content Placeholder 8">
            <a:extLst>
              <a:ext uri="{FF2B5EF4-FFF2-40B4-BE49-F238E27FC236}">
                <a16:creationId xmlns:a16="http://schemas.microsoft.com/office/drawing/2014/main" id="{E914FCEE-3BF7-4566-979A-85946148F45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3233449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counter-space within the dispensary from multiple angles) </a:t>
            </a:r>
          </a:p>
        </p:txBody>
      </p:sp>
      <p:sp>
        <p:nvSpPr>
          <p:cNvPr id="5" name="Content Placeholder 4">
            <a:extLst>
              <a:ext uri="{FF2B5EF4-FFF2-40B4-BE49-F238E27FC236}">
                <a16:creationId xmlns:a16="http://schemas.microsoft.com/office/drawing/2014/main" id="{919BEB15-737C-411F-B957-38D128ED3154}"/>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4E52B42D-3463-4A9D-B201-EEEA8C5A08A0}"/>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5424395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counter-space within the dispensary from multiple angles) </a:t>
            </a:r>
          </a:p>
        </p:txBody>
      </p:sp>
      <p:sp>
        <p:nvSpPr>
          <p:cNvPr id="5" name="Content Placeholder 4">
            <a:extLst>
              <a:ext uri="{FF2B5EF4-FFF2-40B4-BE49-F238E27FC236}">
                <a16:creationId xmlns:a16="http://schemas.microsoft.com/office/drawing/2014/main" id="{788EDAC2-850F-408F-B068-D97217B1AE2D}"/>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00119161-EA5D-4F27-923F-70C8C9E710C5}"/>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5695775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aisle spaces within the dispensary from multiple angles) </a:t>
            </a:r>
          </a:p>
        </p:txBody>
      </p:sp>
      <p:sp>
        <p:nvSpPr>
          <p:cNvPr id="5" name="Content Placeholder 4">
            <a:extLst>
              <a:ext uri="{FF2B5EF4-FFF2-40B4-BE49-F238E27FC236}">
                <a16:creationId xmlns:a16="http://schemas.microsoft.com/office/drawing/2014/main" id="{7C10F776-EBFB-4864-BCAC-87C668E7351F}"/>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3D2842FF-3636-408E-A3DD-EEB08F056098}"/>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2233080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aisle spaces within the dispensary from multiple angles) </a:t>
            </a:r>
          </a:p>
        </p:txBody>
      </p:sp>
      <p:sp>
        <p:nvSpPr>
          <p:cNvPr id="5" name="Content Placeholder 4">
            <a:extLst>
              <a:ext uri="{FF2B5EF4-FFF2-40B4-BE49-F238E27FC236}">
                <a16:creationId xmlns:a16="http://schemas.microsoft.com/office/drawing/2014/main" id="{89F5C0AD-4D36-4B4F-968D-0AE45C0F8FDC}"/>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2E4DCE8A-4159-43CF-8D3E-D3C31987A11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1498000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a:t>
            </a:r>
            <a:r>
              <a:rPr lang="en-US" sz="1800" dirty="0"/>
              <a:t>entryways </a:t>
            </a:r>
            <a:r>
              <a:rPr lang="en-US" sz="1800" b="1" dirty="0"/>
              <a:t>within the dispensary from multiple angles) </a:t>
            </a:r>
          </a:p>
        </p:txBody>
      </p:sp>
      <p:sp>
        <p:nvSpPr>
          <p:cNvPr id="5" name="Content Placeholder 4">
            <a:extLst>
              <a:ext uri="{FF2B5EF4-FFF2-40B4-BE49-F238E27FC236}">
                <a16:creationId xmlns:a16="http://schemas.microsoft.com/office/drawing/2014/main" id="{89F5C0AD-4D36-4B4F-968D-0AE45C0F8FDC}"/>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2E4DCE8A-4159-43CF-8D3E-D3C31987A11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110668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a:t>
            </a:r>
            <a:r>
              <a:rPr lang="en-US" sz="1800" dirty="0"/>
              <a:t>entryways </a:t>
            </a:r>
            <a:r>
              <a:rPr lang="en-US" sz="1800" b="1" dirty="0"/>
              <a:t>within the dispensary from multiple angles) </a:t>
            </a:r>
          </a:p>
        </p:txBody>
      </p:sp>
      <p:sp>
        <p:nvSpPr>
          <p:cNvPr id="5" name="Content Placeholder 4">
            <a:extLst>
              <a:ext uri="{FF2B5EF4-FFF2-40B4-BE49-F238E27FC236}">
                <a16:creationId xmlns:a16="http://schemas.microsoft.com/office/drawing/2014/main" id="{89F5C0AD-4D36-4B4F-968D-0AE45C0F8FDC}"/>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2E4DCE8A-4159-43CF-8D3E-D3C31987A11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8650886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a:t>
            </a:r>
            <a:r>
              <a:rPr lang="en-US" sz="1800" b="1" u="sng" dirty="0"/>
              <a:t>designated compounding area</a:t>
            </a:r>
            <a:r>
              <a:rPr lang="en-US" sz="1800" b="1" dirty="0"/>
              <a:t> within the dispensary from multiple angles) </a:t>
            </a:r>
          </a:p>
        </p:txBody>
      </p:sp>
      <p:sp>
        <p:nvSpPr>
          <p:cNvPr id="6" name="Content Placeholder 5">
            <a:extLst>
              <a:ext uri="{FF2B5EF4-FFF2-40B4-BE49-F238E27FC236}">
                <a16:creationId xmlns:a16="http://schemas.microsoft.com/office/drawing/2014/main" id="{3ADB0AE4-DB49-4D4E-B5F9-EE7D807DEF35}"/>
              </a:ext>
            </a:extLst>
          </p:cNvPr>
          <p:cNvSpPr>
            <a:spLocks noGrp="1"/>
          </p:cNvSpPr>
          <p:nvPr>
            <p:ph sz="half" idx="1"/>
          </p:nvPr>
        </p:nvSpPr>
        <p:spPr>
          <a:xfrm>
            <a:off x="609600" y="1978703"/>
            <a:ext cx="5384800" cy="3614024"/>
          </a:xfrm>
        </p:spPr>
        <p:txBody>
          <a:bodyPr/>
          <a:lstStyle/>
          <a:p>
            <a:endParaRPr lang="en-US" dirty="0"/>
          </a:p>
        </p:txBody>
      </p:sp>
      <p:sp>
        <p:nvSpPr>
          <p:cNvPr id="7" name="Content Placeholder 6">
            <a:extLst>
              <a:ext uri="{FF2B5EF4-FFF2-40B4-BE49-F238E27FC236}">
                <a16:creationId xmlns:a16="http://schemas.microsoft.com/office/drawing/2014/main" id="{44D0EF88-7C9B-494E-B69D-CF39396A5E71}"/>
              </a:ext>
            </a:extLst>
          </p:cNvPr>
          <p:cNvSpPr>
            <a:spLocks noGrp="1"/>
          </p:cNvSpPr>
          <p:nvPr>
            <p:ph sz="half" idx="2"/>
          </p:nvPr>
        </p:nvSpPr>
        <p:spPr>
          <a:xfrm>
            <a:off x="6197600" y="1978703"/>
            <a:ext cx="5384800" cy="3614024"/>
          </a:xfrm>
        </p:spPr>
        <p:txBody>
          <a:bodyPr/>
          <a:lstStyle/>
          <a:p>
            <a:endParaRPr lang="en-US" dirty="0"/>
          </a:p>
        </p:txBody>
      </p:sp>
      <p:sp>
        <p:nvSpPr>
          <p:cNvPr id="5" name="Footer Placeholder 4">
            <a:extLst>
              <a:ext uri="{FF2B5EF4-FFF2-40B4-BE49-F238E27FC236}">
                <a16:creationId xmlns:a16="http://schemas.microsoft.com/office/drawing/2014/main" id="{3840132E-E87D-46E5-8EFF-BE9421D7D21F}"/>
              </a:ext>
            </a:extLst>
          </p:cNvPr>
          <p:cNvSpPr>
            <a:spLocks noGrp="1"/>
          </p:cNvSpPr>
          <p:nvPr>
            <p:ph type="ftr" sz="quarter" idx="11"/>
          </p:nvPr>
        </p:nvSpPr>
        <p:spPr>
          <a:xfrm>
            <a:off x="552894" y="5635257"/>
            <a:ext cx="11227980" cy="595422"/>
          </a:xfrm>
        </p:spPr>
        <p:txBody>
          <a:bodyPr/>
          <a:lstStyle/>
          <a:p>
            <a:r>
              <a:rPr lang="en-US" dirty="0">
                <a:latin typeface="Arial" panose="020B0604020202020204" pitchFamily="34" charset="0"/>
                <a:cs typeface="Arial" panose="020B0604020202020204" pitchFamily="34" charset="0"/>
              </a:rPr>
              <a:t>If your pharmacy contains a designated compounding room, proceed to the next slide; otherwise, proceed to Requirement 13.</a:t>
            </a:r>
          </a:p>
        </p:txBody>
      </p:sp>
    </p:spTree>
    <p:extLst>
      <p:ext uri="{BB962C8B-B14F-4D97-AF65-F5344CB8AC3E}">
        <p14:creationId xmlns:p14="http://schemas.microsoft.com/office/powerpoint/2010/main" val="22350794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entrance to the </a:t>
            </a:r>
            <a:r>
              <a:rPr lang="en-US" sz="1800" b="1" u="sng" dirty="0"/>
              <a:t>designated compounding room</a:t>
            </a:r>
            <a:r>
              <a:rPr lang="en-US" sz="1800" b="1" dirty="0"/>
              <a:t> within the dispensary) </a:t>
            </a:r>
          </a:p>
        </p:txBody>
      </p:sp>
      <p:sp>
        <p:nvSpPr>
          <p:cNvPr id="6" name="Content Placeholder 5">
            <a:extLst>
              <a:ext uri="{FF2B5EF4-FFF2-40B4-BE49-F238E27FC236}">
                <a16:creationId xmlns:a16="http://schemas.microsoft.com/office/drawing/2014/main" id="{F657155C-388E-47E1-A256-C2879AC15AEE}"/>
              </a:ext>
            </a:extLst>
          </p:cNvPr>
          <p:cNvSpPr>
            <a:spLocks noGrp="1"/>
          </p:cNvSpPr>
          <p:nvPr>
            <p:ph sz="half" idx="1"/>
          </p:nvPr>
        </p:nvSpPr>
        <p:spPr>
          <a:xfrm>
            <a:off x="609600" y="1978702"/>
            <a:ext cx="5384800" cy="3869205"/>
          </a:xfrm>
        </p:spPr>
        <p:txBody>
          <a:bodyPr/>
          <a:lstStyle/>
          <a:p>
            <a:endParaRPr lang="en-US" dirty="0"/>
          </a:p>
        </p:txBody>
      </p:sp>
      <p:sp>
        <p:nvSpPr>
          <p:cNvPr id="7" name="Content Placeholder 6">
            <a:extLst>
              <a:ext uri="{FF2B5EF4-FFF2-40B4-BE49-F238E27FC236}">
                <a16:creationId xmlns:a16="http://schemas.microsoft.com/office/drawing/2014/main" id="{2714C1C2-51EB-4905-B33D-AC7507BFE814}"/>
              </a:ext>
            </a:extLst>
          </p:cNvPr>
          <p:cNvSpPr>
            <a:spLocks noGrp="1"/>
          </p:cNvSpPr>
          <p:nvPr>
            <p:ph sz="half" idx="2"/>
          </p:nvPr>
        </p:nvSpPr>
        <p:spPr>
          <a:xfrm>
            <a:off x="6197600" y="1978702"/>
            <a:ext cx="5384800" cy="3869205"/>
          </a:xfrm>
        </p:spPr>
        <p:txBody>
          <a:bodyPr/>
          <a:lstStyle/>
          <a:p>
            <a:endParaRPr lang="en-US" dirty="0"/>
          </a:p>
        </p:txBody>
      </p:sp>
      <p:sp>
        <p:nvSpPr>
          <p:cNvPr id="5" name="Footer Placeholder 4">
            <a:extLst>
              <a:ext uri="{FF2B5EF4-FFF2-40B4-BE49-F238E27FC236}">
                <a16:creationId xmlns:a16="http://schemas.microsoft.com/office/drawing/2014/main" id="{7207596E-EBB9-4BD3-A596-9BC885BC7665}"/>
              </a:ext>
            </a:extLst>
          </p:cNvPr>
          <p:cNvSpPr>
            <a:spLocks noGrp="1"/>
          </p:cNvSpPr>
          <p:nvPr>
            <p:ph type="ftr" sz="quarter" idx="11"/>
          </p:nvPr>
        </p:nvSpPr>
        <p:spPr>
          <a:xfrm>
            <a:off x="531628" y="5867253"/>
            <a:ext cx="11015330" cy="501649"/>
          </a:xfrm>
        </p:spPr>
        <p:txBody>
          <a:bodyPr/>
          <a:lstStyle/>
          <a:p>
            <a:r>
              <a:rPr lang="en-US" dirty="0">
                <a:latin typeface="Arial" panose="020B0604020202020204" pitchFamily="34" charset="0"/>
                <a:cs typeface="Arial" panose="020B0604020202020204" pitchFamily="34" charset="0"/>
              </a:rPr>
              <a:t>If your pharmacy contains a designated compounding area, return to the previous slide.</a:t>
            </a:r>
          </a:p>
        </p:txBody>
      </p:sp>
    </p:spTree>
    <p:extLst>
      <p:ext uri="{BB962C8B-B14F-4D97-AF65-F5344CB8AC3E}">
        <p14:creationId xmlns:p14="http://schemas.microsoft.com/office/powerpoint/2010/main" val="16001500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a:t>
            </a:r>
            <a:r>
              <a:rPr lang="en-US" sz="1800" b="1" u="sng" dirty="0"/>
              <a:t>entrance</a:t>
            </a:r>
            <a:r>
              <a:rPr lang="en-US" sz="1800" b="1" dirty="0"/>
              <a:t> to the </a:t>
            </a:r>
            <a:r>
              <a:rPr lang="en-US" sz="1800" b="1" u="sng" dirty="0"/>
              <a:t>designated compounding room</a:t>
            </a:r>
            <a:r>
              <a:rPr lang="en-US" sz="1800" b="1" dirty="0"/>
              <a:t> within the dispensary) </a:t>
            </a:r>
          </a:p>
        </p:txBody>
      </p:sp>
      <p:sp>
        <p:nvSpPr>
          <p:cNvPr id="6" name="Content Placeholder 5">
            <a:extLst>
              <a:ext uri="{FF2B5EF4-FFF2-40B4-BE49-F238E27FC236}">
                <a16:creationId xmlns:a16="http://schemas.microsoft.com/office/drawing/2014/main" id="{57CA90A0-FB2D-4ACF-9465-9DA6AF0A4A7A}"/>
              </a:ext>
            </a:extLst>
          </p:cNvPr>
          <p:cNvSpPr>
            <a:spLocks noGrp="1"/>
          </p:cNvSpPr>
          <p:nvPr>
            <p:ph sz="half" idx="1"/>
          </p:nvPr>
        </p:nvSpPr>
        <p:spPr>
          <a:xfrm>
            <a:off x="701873" y="2108103"/>
            <a:ext cx="5200254" cy="3654744"/>
          </a:xfrm>
        </p:spPr>
        <p:txBody>
          <a:bodyPr/>
          <a:lstStyle/>
          <a:p>
            <a:endParaRPr lang="en-US"/>
          </a:p>
        </p:txBody>
      </p:sp>
      <p:sp>
        <p:nvSpPr>
          <p:cNvPr id="7" name="Content Placeholder 6">
            <a:extLst>
              <a:ext uri="{FF2B5EF4-FFF2-40B4-BE49-F238E27FC236}">
                <a16:creationId xmlns:a16="http://schemas.microsoft.com/office/drawing/2014/main" id="{E02246AB-D468-454D-87F8-E87C989DDBA0}"/>
              </a:ext>
            </a:extLst>
          </p:cNvPr>
          <p:cNvSpPr>
            <a:spLocks noGrp="1"/>
          </p:cNvSpPr>
          <p:nvPr>
            <p:ph sz="half" idx="2"/>
          </p:nvPr>
        </p:nvSpPr>
        <p:spPr>
          <a:xfrm>
            <a:off x="6289873" y="2108103"/>
            <a:ext cx="5200254" cy="3654744"/>
          </a:xfrm>
        </p:spPr>
        <p:txBody>
          <a:bodyPr/>
          <a:lstStyle/>
          <a:p>
            <a:endParaRPr lang="en-US"/>
          </a:p>
        </p:txBody>
      </p:sp>
      <p:sp>
        <p:nvSpPr>
          <p:cNvPr id="5" name="Footer Placeholder 4">
            <a:extLst>
              <a:ext uri="{FF2B5EF4-FFF2-40B4-BE49-F238E27FC236}">
                <a16:creationId xmlns:a16="http://schemas.microsoft.com/office/drawing/2014/main" id="{7207596E-EBB9-4BD3-A596-9BC885BC7665}"/>
              </a:ext>
            </a:extLst>
          </p:cNvPr>
          <p:cNvSpPr>
            <a:spLocks noGrp="1"/>
          </p:cNvSpPr>
          <p:nvPr>
            <p:ph type="ftr" sz="quarter" idx="11"/>
          </p:nvPr>
        </p:nvSpPr>
        <p:spPr>
          <a:xfrm>
            <a:off x="609600" y="5762847"/>
            <a:ext cx="10823944" cy="373297"/>
          </a:xfrm>
        </p:spPr>
        <p:txBody>
          <a:bodyPr/>
          <a:lstStyle/>
          <a:p>
            <a:r>
              <a:rPr lang="en-US" dirty="0">
                <a:latin typeface="Arial" panose="020B0604020202020204" pitchFamily="34" charset="0"/>
                <a:cs typeface="Arial" panose="020B0604020202020204" pitchFamily="34" charset="0"/>
              </a:rPr>
              <a:t>If your pharmacy contains a designated compounding area, return to slide 63.</a:t>
            </a:r>
          </a:p>
        </p:txBody>
      </p:sp>
    </p:spTree>
    <p:extLst>
      <p:ext uri="{BB962C8B-B14F-4D97-AF65-F5344CB8AC3E}">
        <p14:creationId xmlns:p14="http://schemas.microsoft.com/office/powerpoint/2010/main" val="16090865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water source and sink within the </a:t>
            </a:r>
            <a:r>
              <a:rPr lang="en-US" sz="1800" b="1" u="sng" dirty="0"/>
              <a:t>designated compounding room</a:t>
            </a:r>
            <a:endParaRPr lang="en-US" sz="1800" b="1" dirty="0"/>
          </a:p>
        </p:txBody>
      </p:sp>
      <p:sp>
        <p:nvSpPr>
          <p:cNvPr id="6" name="Content Placeholder 5">
            <a:extLst>
              <a:ext uri="{FF2B5EF4-FFF2-40B4-BE49-F238E27FC236}">
                <a16:creationId xmlns:a16="http://schemas.microsoft.com/office/drawing/2014/main" id="{EDE6D051-BFC2-41D4-977D-C1270DF5513A}"/>
              </a:ext>
            </a:extLst>
          </p:cNvPr>
          <p:cNvSpPr>
            <a:spLocks noGrp="1"/>
          </p:cNvSpPr>
          <p:nvPr>
            <p:ph sz="half" idx="1"/>
          </p:nvPr>
        </p:nvSpPr>
        <p:spPr/>
        <p:txBody>
          <a:bodyPr/>
          <a:lstStyle/>
          <a:p>
            <a:endParaRPr lang="en-US" dirty="0"/>
          </a:p>
        </p:txBody>
      </p:sp>
      <p:sp>
        <p:nvSpPr>
          <p:cNvPr id="7" name="Content Placeholder 6">
            <a:extLst>
              <a:ext uri="{FF2B5EF4-FFF2-40B4-BE49-F238E27FC236}">
                <a16:creationId xmlns:a16="http://schemas.microsoft.com/office/drawing/2014/main" id="{8D00C522-E700-4E7A-BEFC-0564818DD783}"/>
              </a:ext>
            </a:extLst>
          </p:cNvPr>
          <p:cNvSpPr>
            <a:spLocks noGrp="1"/>
          </p:cNvSpPr>
          <p:nvPr>
            <p:ph sz="half" idx="2"/>
          </p:nvPr>
        </p:nvSpPr>
        <p:spPr/>
        <p:txBody>
          <a:bodyPr/>
          <a:lstStyle/>
          <a:p>
            <a:endParaRPr lang="en-US"/>
          </a:p>
        </p:txBody>
      </p:sp>
      <p:sp>
        <p:nvSpPr>
          <p:cNvPr id="2" name="Footer Placeholder 4">
            <a:extLst>
              <a:ext uri="{FF2B5EF4-FFF2-40B4-BE49-F238E27FC236}">
                <a16:creationId xmlns:a16="http://schemas.microsoft.com/office/drawing/2014/main" id="{28EF31DA-DF49-3016-0B2B-6C79EA6D0441}"/>
              </a:ext>
            </a:extLst>
          </p:cNvPr>
          <p:cNvSpPr>
            <a:spLocks noGrp="1"/>
          </p:cNvSpPr>
          <p:nvPr>
            <p:ph type="ftr" sz="quarter" idx="11"/>
          </p:nvPr>
        </p:nvSpPr>
        <p:spPr>
          <a:xfrm>
            <a:off x="609600" y="6152511"/>
            <a:ext cx="10823944" cy="373297"/>
          </a:xfrm>
        </p:spPr>
        <p:txBody>
          <a:bodyPr/>
          <a:lstStyle/>
          <a:p>
            <a:r>
              <a:rPr lang="en-US" dirty="0">
                <a:latin typeface="Arial" panose="020B0604020202020204" pitchFamily="34" charset="0"/>
                <a:cs typeface="Arial" panose="020B0604020202020204" pitchFamily="34" charset="0"/>
              </a:rPr>
              <a:t>If your pharmacy contains a designated compounding area, return to slide 63.</a:t>
            </a:r>
          </a:p>
        </p:txBody>
      </p:sp>
    </p:spTree>
    <p:extLst>
      <p:ext uri="{BB962C8B-B14F-4D97-AF65-F5344CB8AC3E}">
        <p14:creationId xmlns:p14="http://schemas.microsoft.com/office/powerpoint/2010/main" val="2722886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Legislative requirement #2</a:t>
            </a:r>
            <a:br>
              <a:rPr lang="en-US" dirty="0"/>
            </a:br>
            <a:r>
              <a:rPr lang="en-US" sz="1800" b="1" dirty="0"/>
              <a:t>(Digital Evidence of the external premises – photos of the external signage for the pharmacy)</a:t>
            </a:r>
          </a:p>
        </p:txBody>
      </p:sp>
      <p:sp>
        <p:nvSpPr>
          <p:cNvPr id="6" name="Content Placeholder 5">
            <a:extLst>
              <a:ext uri="{FF2B5EF4-FFF2-40B4-BE49-F238E27FC236}">
                <a16:creationId xmlns:a16="http://schemas.microsoft.com/office/drawing/2014/main" id="{AE601365-3495-43F0-A457-F5EB79FBE52E}"/>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EC4963B2-7BA3-4B5F-B686-F35FD6D87C2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40846069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counters and shelving within the </a:t>
            </a:r>
            <a:r>
              <a:rPr lang="en-US" sz="1800" b="1" u="sng" dirty="0"/>
              <a:t>designated compounding room</a:t>
            </a:r>
            <a:r>
              <a:rPr lang="en-US" sz="1800" b="1" dirty="0"/>
              <a:t> from multiple angles</a:t>
            </a:r>
          </a:p>
        </p:txBody>
      </p:sp>
      <p:sp>
        <p:nvSpPr>
          <p:cNvPr id="6" name="Content Placeholder 5">
            <a:extLst>
              <a:ext uri="{FF2B5EF4-FFF2-40B4-BE49-F238E27FC236}">
                <a16:creationId xmlns:a16="http://schemas.microsoft.com/office/drawing/2014/main" id="{C7F7BC10-67E2-47B7-85C2-43C0A6AD5719}"/>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FA0FDB6C-876C-4695-AFCD-13E13D7FF026}"/>
              </a:ext>
            </a:extLst>
          </p:cNvPr>
          <p:cNvSpPr>
            <a:spLocks noGrp="1"/>
          </p:cNvSpPr>
          <p:nvPr>
            <p:ph sz="half" idx="2"/>
          </p:nvPr>
        </p:nvSpPr>
        <p:spPr/>
        <p:txBody>
          <a:bodyPr/>
          <a:lstStyle/>
          <a:p>
            <a:endParaRPr lang="en-US"/>
          </a:p>
        </p:txBody>
      </p:sp>
      <p:sp>
        <p:nvSpPr>
          <p:cNvPr id="2" name="Footer Placeholder 4">
            <a:extLst>
              <a:ext uri="{FF2B5EF4-FFF2-40B4-BE49-F238E27FC236}">
                <a16:creationId xmlns:a16="http://schemas.microsoft.com/office/drawing/2014/main" id="{ECDCAC92-FAF2-8039-C15A-4AB1F3D524B5}"/>
              </a:ext>
            </a:extLst>
          </p:cNvPr>
          <p:cNvSpPr>
            <a:spLocks noGrp="1"/>
          </p:cNvSpPr>
          <p:nvPr>
            <p:ph type="ftr" sz="quarter" idx="11"/>
          </p:nvPr>
        </p:nvSpPr>
        <p:spPr>
          <a:xfrm>
            <a:off x="609600" y="6152511"/>
            <a:ext cx="10823944" cy="373297"/>
          </a:xfrm>
        </p:spPr>
        <p:txBody>
          <a:bodyPr/>
          <a:lstStyle/>
          <a:p>
            <a:r>
              <a:rPr lang="en-US" dirty="0">
                <a:latin typeface="Arial" panose="020B0604020202020204" pitchFamily="34" charset="0"/>
                <a:cs typeface="Arial" panose="020B0604020202020204" pitchFamily="34" charset="0"/>
              </a:rPr>
              <a:t>If your pharmacy contains a designated compounding area, return to slide 63.</a:t>
            </a:r>
          </a:p>
        </p:txBody>
      </p:sp>
    </p:spTree>
    <p:extLst>
      <p:ext uri="{BB962C8B-B14F-4D97-AF65-F5344CB8AC3E}">
        <p14:creationId xmlns:p14="http://schemas.microsoft.com/office/powerpoint/2010/main" val="1813050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counters and shelving within the </a:t>
            </a:r>
            <a:r>
              <a:rPr lang="en-US" sz="1800" b="1" u="sng" dirty="0"/>
              <a:t>designated compounding room</a:t>
            </a:r>
            <a:r>
              <a:rPr lang="en-US" sz="1800" b="1" dirty="0"/>
              <a:t> from multiple angles</a:t>
            </a:r>
          </a:p>
        </p:txBody>
      </p:sp>
      <p:sp>
        <p:nvSpPr>
          <p:cNvPr id="6" name="Content Placeholder 5">
            <a:extLst>
              <a:ext uri="{FF2B5EF4-FFF2-40B4-BE49-F238E27FC236}">
                <a16:creationId xmlns:a16="http://schemas.microsoft.com/office/drawing/2014/main" id="{26497826-8A39-4199-9A65-616FCBCD7587}"/>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00CE6DEB-8240-4D1E-85B3-FA2F2C846933}"/>
              </a:ext>
            </a:extLst>
          </p:cNvPr>
          <p:cNvSpPr>
            <a:spLocks noGrp="1"/>
          </p:cNvSpPr>
          <p:nvPr>
            <p:ph sz="half" idx="2"/>
          </p:nvPr>
        </p:nvSpPr>
        <p:spPr/>
        <p:txBody>
          <a:bodyPr/>
          <a:lstStyle/>
          <a:p>
            <a:endParaRPr lang="en-US"/>
          </a:p>
        </p:txBody>
      </p:sp>
      <p:sp>
        <p:nvSpPr>
          <p:cNvPr id="2" name="Footer Placeholder 4">
            <a:extLst>
              <a:ext uri="{FF2B5EF4-FFF2-40B4-BE49-F238E27FC236}">
                <a16:creationId xmlns:a16="http://schemas.microsoft.com/office/drawing/2014/main" id="{538F7A8D-0E99-AC9D-1BA1-7FD394317F2B}"/>
              </a:ext>
            </a:extLst>
          </p:cNvPr>
          <p:cNvSpPr>
            <a:spLocks noGrp="1"/>
          </p:cNvSpPr>
          <p:nvPr>
            <p:ph type="ftr" sz="quarter" idx="11"/>
          </p:nvPr>
        </p:nvSpPr>
        <p:spPr>
          <a:xfrm>
            <a:off x="609600" y="6152511"/>
            <a:ext cx="10823944" cy="373297"/>
          </a:xfrm>
        </p:spPr>
        <p:txBody>
          <a:bodyPr/>
          <a:lstStyle/>
          <a:p>
            <a:r>
              <a:rPr lang="en-US" dirty="0">
                <a:latin typeface="Arial" panose="020B0604020202020204" pitchFamily="34" charset="0"/>
                <a:cs typeface="Arial" panose="020B0604020202020204" pitchFamily="34" charset="0"/>
              </a:rPr>
              <a:t>If your pharmacy contains a designated compounding area, return to slide 63.</a:t>
            </a:r>
          </a:p>
        </p:txBody>
      </p:sp>
    </p:spTree>
    <p:extLst>
      <p:ext uri="{BB962C8B-B14F-4D97-AF65-F5344CB8AC3E}">
        <p14:creationId xmlns:p14="http://schemas.microsoft.com/office/powerpoint/2010/main" val="40561310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the primary containment device (i.e. hood) within the </a:t>
            </a:r>
            <a:r>
              <a:rPr lang="en-US" sz="1800" b="1" u="sng" dirty="0"/>
              <a:t>designated compounding room</a:t>
            </a:r>
            <a:endParaRPr lang="en-US" sz="1800" b="1" dirty="0"/>
          </a:p>
        </p:txBody>
      </p:sp>
      <p:sp>
        <p:nvSpPr>
          <p:cNvPr id="7" name="Content Placeholder 6">
            <a:extLst>
              <a:ext uri="{FF2B5EF4-FFF2-40B4-BE49-F238E27FC236}">
                <a16:creationId xmlns:a16="http://schemas.microsoft.com/office/drawing/2014/main" id="{6BB49E8A-3B31-49A1-9054-5936CDD91C47}"/>
              </a:ext>
            </a:extLst>
          </p:cNvPr>
          <p:cNvSpPr>
            <a:spLocks noGrp="1"/>
          </p:cNvSpPr>
          <p:nvPr>
            <p:ph sz="half" idx="1"/>
          </p:nvPr>
        </p:nvSpPr>
        <p:spPr/>
        <p:txBody>
          <a:bodyPr/>
          <a:lstStyle/>
          <a:p>
            <a:endParaRPr lang="en-US"/>
          </a:p>
        </p:txBody>
      </p:sp>
      <p:sp>
        <p:nvSpPr>
          <p:cNvPr id="8" name="Content Placeholder 7">
            <a:extLst>
              <a:ext uri="{FF2B5EF4-FFF2-40B4-BE49-F238E27FC236}">
                <a16:creationId xmlns:a16="http://schemas.microsoft.com/office/drawing/2014/main" id="{F8180D90-18D5-4A6D-AB9F-E6AC26EFB95C}"/>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2406809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#12</a:t>
            </a:r>
            <a:br>
              <a:rPr lang="en-US" dirty="0"/>
            </a:br>
            <a:r>
              <a:rPr lang="en-US" sz="1800" b="1" dirty="0"/>
              <a:t>(Digital Evidence for the dispensary – photos identifying certification of the primary containment device (i.e. hood) within the </a:t>
            </a:r>
            <a:r>
              <a:rPr lang="en-US" sz="1800" b="1" u="sng" dirty="0"/>
              <a:t>designated compounding room</a:t>
            </a:r>
            <a:endParaRPr lang="en-US" sz="1800" b="1" dirty="0"/>
          </a:p>
        </p:txBody>
      </p:sp>
      <p:sp>
        <p:nvSpPr>
          <p:cNvPr id="6" name="Content Placeholder 5">
            <a:extLst>
              <a:ext uri="{FF2B5EF4-FFF2-40B4-BE49-F238E27FC236}">
                <a16:creationId xmlns:a16="http://schemas.microsoft.com/office/drawing/2014/main" id="{8631BDCB-811B-448D-A74A-8A317FC53EBC}"/>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6AE35473-B2CB-4B02-8D8F-9C374D70E9AE}"/>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4934216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#13</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Autofit/>
          </a:bodyPr>
          <a:lstStyle/>
          <a:p>
            <a:r>
              <a:rPr lang="en-US" sz="1800" dirty="0"/>
              <a:t>Digital evidence for fixtures and equipment includes:</a:t>
            </a:r>
            <a:endParaRPr lang="en-CA" sz="1800" dirty="0"/>
          </a:p>
          <a:p>
            <a:pPr lvl="0"/>
            <a:r>
              <a:rPr lang="en-AU" sz="1800" dirty="0"/>
              <a:t>Photos of all</a:t>
            </a:r>
            <a:r>
              <a:rPr lang="en-US" sz="1800" dirty="0"/>
              <a:t> laboratory grade or full-size domestic refrigerator(s)</a:t>
            </a:r>
            <a:r>
              <a:rPr lang="en-AU" sz="1800" dirty="0"/>
              <a:t> intended to store drug product, that clearly identify the location of the refrigerator(s) within the dispensary.</a:t>
            </a:r>
            <a:endParaRPr lang="en-CA" sz="1800" dirty="0"/>
          </a:p>
          <a:p>
            <a:pPr lvl="1"/>
            <a:r>
              <a:rPr lang="en-AU" sz="1600" dirty="0"/>
              <a:t>The photos must display the inside of the refrigerator to ensure the device is not a ‘bar’ style.</a:t>
            </a:r>
            <a:endParaRPr lang="en-CA" sz="1600" dirty="0"/>
          </a:p>
          <a:p>
            <a:pPr lvl="0"/>
            <a:r>
              <a:rPr lang="en-AU" sz="1800" dirty="0"/>
              <a:t>Photos of the installed temperature monitoring device that show the information displayed on the output of the device as well as its actual location on/in the refrigerator. </a:t>
            </a:r>
            <a:endParaRPr lang="en-CA" sz="1800" dirty="0"/>
          </a:p>
          <a:p>
            <a:pPr lvl="0"/>
            <a:r>
              <a:rPr lang="en-AU" sz="1800" dirty="0"/>
              <a:t>Photos of the temperature monitoring log that identify its location as well as documented temperature values obtained through visual verification. </a:t>
            </a:r>
            <a:endParaRPr lang="en-CA" sz="1800" dirty="0"/>
          </a:p>
          <a:p>
            <a:pPr lvl="0"/>
            <a:r>
              <a:rPr lang="en-AU" sz="1800" dirty="0"/>
              <a:t>Photos of all sinks clearly indicating their locations. </a:t>
            </a:r>
            <a:endParaRPr lang="en-CA" sz="1800" dirty="0"/>
          </a:p>
          <a:p>
            <a:pPr lvl="1"/>
            <a:r>
              <a:rPr lang="en-AU" sz="1600" dirty="0"/>
              <a:t>A separate photo must be submitted for each sink installed within the pharmacy.</a:t>
            </a:r>
            <a:endParaRPr lang="en-CA" sz="1600" dirty="0"/>
          </a:p>
          <a:p>
            <a:pPr lvl="0"/>
            <a:r>
              <a:rPr lang="en-AU" sz="1800" dirty="0"/>
              <a:t>Photos of time delayed safe clearly indicating its location within the dispensary. </a:t>
            </a:r>
            <a:endParaRPr lang="en-CA" sz="1800" dirty="0"/>
          </a:p>
          <a:p>
            <a:pPr lvl="1"/>
            <a:r>
              <a:rPr lang="en-AU" sz="1600" dirty="0"/>
              <a:t>The photo must also clearly demonstrate the lockable functionality of the time delayed safe.</a:t>
            </a:r>
            <a:endParaRPr lang="en-CA" sz="1600" dirty="0"/>
          </a:p>
          <a:p>
            <a:r>
              <a:rPr lang="en-US" sz="1800" dirty="0"/>
              <a:t>Photos of the heat source clearly indicating its location within the dispensary. </a:t>
            </a:r>
            <a:endParaRPr lang="en-CA" sz="1800" dirty="0"/>
          </a:p>
        </p:txBody>
      </p:sp>
    </p:spTree>
    <p:extLst>
      <p:ext uri="{BB962C8B-B14F-4D97-AF65-F5344CB8AC3E}">
        <p14:creationId xmlns:p14="http://schemas.microsoft.com/office/powerpoint/2010/main" val="8277637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#13</a:t>
            </a:r>
            <a:br>
              <a:rPr lang="en-US" dirty="0"/>
            </a:br>
            <a:r>
              <a:rPr lang="en-US" sz="1800" b="1" dirty="0"/>
              <a:t>(Digital Evidence for required dispensary equipment – photos identifying the refrigerator(s) installed in the dispensary) </a:t>
            </a:r>
          </a:p>
        </p:txBody>
      </p:sp>
      <p:sp>
        <p:nvSpPr>
          <p:cNvPr id="5" name="Content Placeholder 4">
            <a:extLst>
              <a:ext uri="{FF2B5EF4-FFF2-40B4-BE49-F238E27FC236}">
                <a16:creationId xmlns:a16="http://schemas.microsoft.com/office/drawing/2014/main" id="{AAE85592-74B9-417E-92C7-6430515D7CE0}"/>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B305BC87-7007-43A4-8B71-4DABEDD84017}"/>
              </a:ext>
            </a:extLst>
          </p:cNvPr>
          <p:cNvSpPr>
            <a:spLocks noGrp="1"/>
          </p:cNvSpPr>
          <p:nvPr>
            <p:ph sz="half" idx="2"/>
          </p:nvPr>
        </p:nvSpPr>
        <p:spPr/>
        <p:txBody>
          <a:bodyPr/>
          <a:lstStyle/>
          <a:p>
            <a:endParaRPr lang="en-US"/>
          </a:p>
        </p:txBody>
      </p:sp>
      <p:sp>
        <p:nvSpPr>
          <p:cNvPr id="6" name="Footer Placeholder 5">
            <a:extLst>
              <a:ext uri="{FF2B5EF4-FFF2-40B4-BE49-F238E27FC236}">
                <a16:creationId xmlns:a16="http://schemas.microsoft.com/office/drawing/2014/main" id="{7B55839B-3A0C-4169-A55C-A69DB3CC2C29}"/>
              </a:ext>
            </a:extLst>
          </p:cNvPr>
          <p:cNvSpPr>
            <a:spLocks noGrp="1"/>
          </p:cNvSpPr>
          <p:nvPr>
            <p:ph type="ftr" sz="quarter" idx="11"/>
          </p:nvPr>
        </p:nvSpPr>
        <p:spPr>
          <a:xfrm>
            <a:off x="595423" y="6143701"/>
            <a:ext cx="11015329" cy="386308"/>
          </a:xfrm>
        </p:spPr>
        <p:txBody>
          <a:bodyPr/>
          <a:lstStyle/>
          <a:p>
            <a:r>
              <a:rPr lang="en-US" dirty="0">
                <a:latin typeface="Arial" panose="020B0604020202020204" pitchFamily="34" charset="0"/>
                <a:cs typeface="Arial" panose="020B0604020202020204" pitchFamily="34" charset="0"/>
              </a:rPr>
              <a:t>Digital evidence must be submitted for all refrigerators used for medication or vaccine storage.</a:t>
            </a:r>
          </a:p>
        </p:txBody>
      </p:sp>
    </p:spTree>
    <p:extLst>
      <p:ext uri="{BB962C8B-B14F-4D97-AF65-F5344CB8AC3E}">
        <p14:creationId xmlns:p14="http://schemas.microsoft.com/office/powerpoint/2010/main" val="34408620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#13</a:t>
            </a:r>
            <a:br>
              <a:rPr lang="en-US" dirty="0"/>
            </a:br>
            <a:r>
              <a:rPr lang="en-US" sz="1800" b="1" dirty="0"/>
              <a:t>(Digital Evidence for required dispensary equipment – photos identifying the </a:t>
            </a:r>
            <a:r>
              <a:rPr lang="en-US" sz="1800" b="1" u="sng" dirty="0"/>
              <a:t>internal view</a:t>
            </a:r>
            <a:r>
              <a:rPr lang="en-US" sz="1800" b="1" dirty="0"/>
              <a:t> of the refrigerator(s) installed in the dispensary) </a:t>
            </a:r>
          </a:p>
        </p:txBody>
      </p:sp>
      <p:sp>
        <p:nvSpPr>
          <p:cNvPr id="6" name="Content Placeholder 5">
            <a:extLst>
              <a:ext uri="{FF2B5EF4-FFF2-40B4-BE49-F238E27FC236}">
                <a16:creationId xmlns:a16="http://schemas.microsoft.com/office/drawing/2014/main" id="{7F3AAD88-618E-48C4-9401-51F71952C98E}"/>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5D8E044E-D33B-407A-932A-407378421932}"/>
              </a:ext>
            </a:extLst>
          </p:cNvPr>
          <p:cNvSpPr>
            <a:spLocks noGrp="1"/>
          </p:cNvSpPr>
          <p:nvPr>
            <p:ph sz="half" idx="2"/>
          </p:nvPr>
        </p:nvSpPr>
        <p:spPr/>
        <p:txBody>
          <a:bodyPr/>
          <a:lstStyle/>
          <a:p>
            <a:endParaRPr lang="en-US"/>
          </a:p>
        </p:txBody>
      </p:sp>
      <p:sp>
        <p:nvSpPr>
          <p:cNvPr id="2" name="Footer Placeholder 5">
            <a:extLst>
              <a:ext uri="{FF2B5EF4-FFF2-40B4-BE49-F238E27FC236}">
                <a16:creationId xmlns:a16="http://schemas.microsoft.com/office/drawing/2014/main" id="{79CE0C0E-4FCF-4638-43FE-9FEDF8750E44}"/>
              </a:ext>
            </a:extLst>
          </p:cNvPr>
          <p:cNvSpPr>
            <a:spLocks noGrp="1"/>
          </p:cNvSpPr>
          <p:nvPr>
            <p:ph type="ftr" sz="quarter" idx="11"/>
          </p:nvPr>
        </p:nvSpPr>
        <p:spPr>
          <a:xfrm>
            <a:off x="595423" y="6143701"/>
            <a:ext cx="11015329" cy="386308"/>
          </a:xfrm>
        </p:spPr>
        <p:txBody>
          <a:bodyPr/>
          <a:lstStyle/>
          <a:p>
            <a:r>
              <a:rPr lang="en-US" dirty="0">
                <a:latin typeface="Arial" panose="020B0604020202020204" pitchFamily="34" charset="0"/>
                <a:cs typeface="Arial" panose="020B0604020202020204" pitchFamily="34" charset="0"/>
              </a:rPr>
              <a:t>Digital evidence must be submitted for all refrigerators used for medication or vaccine storage.</a:t>
            </a:r>
          </a:p>
        </p:txBody>
      </p:sp>
    </p:spTree>
    <p:extLst>
      <p:ext uri="{BB962C8B-B14F-4D97-AF65-F5344CB8AC3E}">
        <p14:creationId xmlns:p14="http://schemas.microsoft.com/office/powerpoint/2010/main" val="12537097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#13</a:t>
            </a:r>
            <a:br>
              <a:rPr lang="en-US" dirty="0"/>
            </a:br>
            <a:r>
              <a:rPr lang="en-US" sz="1800" b="1" dirty="0"/>
              <a:t>(Digital Evidence for required dispensary equipment – photos identifying the temperature monitoring device for the refrigerator(s))</a:t>
            </a:r>
          </a:p>
        </p:txBody>
      </p:sp>
      <p:sp>
        <p:nvSpPr>
          <p:cNvPr id="6" name="Content Placeholder 5">
            <a:extLst>
              <a:ext uri="{FF2B5EF4-FFF2-40B4-BE49-F238E27FC236}">
                <a16:creationId xmlns:a16="http://schemas.microsoft.com/office/drawing/2014/main" id="{76B5C256-0916-4587-8593-3B6400CC4950}"/>
              </a:ext>
            </a:extLst>
          </p:cNvPr>
          <p:cNvSpPr>
            <a:spLocks noGrp="1"/>
          </p:cNvSpPr>
          <p:nvPr>
            <p:ph sz="half" idx="1"/>
          </p:nvPr>
        </p:nvSpPr>
        <p:spPr/>
        <p:txBody>
          <a:bodyPr/>
          <a:lstStyle/>
          <a:p>
            <a:endParaRPr lang="en-US"/>
          </a:p>
        </p:txBody>
      </p:sp>
      <p:sp>
        <p:nvSpPr>
          <p:cNvPr id="7" name="Content Placeholder 6">
            <a:extLst>
              <a:ext uri="{FF2B5EF4-FFF2-40B4-BE49-F238E27FC236}">
                <a16:creationId xmlns:a16="http://schemas.microsoft.com/office/drawing/2014/main" id="{7F89A2F5-1810-4716-B9B0-E5893B1892DE}"/>
              </a:ext>
            </a:extLst>
          </p:cNvPr>
          <p:cNvSpPr>
            <a:spLocks noGrp="1"/>
          </p:cNvSpPr>
          <p:nvPr>
            <p:ph sz="half" idx="2"/>
          </p:nvPr>
        </p:nvSpPr>
        <p:spPr/>
        <p:txBody>
          <a:bodyPr/>
          <a:lstStyle/>
          <a:p>
            <a:endParaRPr lang="en-US"/>
          </a:p>
        </p:txBody>
      </p:sp>
      <p:sp>
        <p:nvSpPr>
          <p:cNvPr id="2" name="Footer Placeholder 5">
            <a:extLst>
              <a:ext uri="{FF2B5EF4-FFF2-40B4-BE49-F238E27FC236}">
                <a16:creationId xmlns:a16="http://schemas.microsoft.com/office/drawing/2014/main" id="{4B9F8C4C-1207-F794-7CF5-CD2F379A7058}"/>
              </a:ext>
            </a:extLst>
          </p:cNvPr>
          <p:cNvSpPr>
            <a:spLocks noGrp="1"/>
          </p:cNvSpPr>
          <p:nvPr>
            <p:ph type="ftr" sz="quarter" idx="11"/>
          </p:nvPr>
        </p:nvSpPr>
        <p:spPr>
          <a:xfrm>
            <a:off x="595423" y="6143701"/>
            <a:ext cx="11015329" cy="386308"/>
          </a:xfrm>
        </p:spPr>
        <p:txBody>
          <a:bodyPr/>
          <a:lstStyle/>
          <a:p>
            <a:r>
              <a:rPr lang="en-US" dirty="0">
                <a:latin typeface="Arial" panose="020B0604020202020204" pitchFamily="34" charset="0"/>
                <a:cs typeface="Arial" panose="020B0604020202020204" pitchFamily="34" charset="0"/>
              </a:rPr>
              <a:t>Digital evidence must be submitted for all refrigerators used for medication or vaccine storage.</a:t>
            </a:r>
          </a:p>
        </p:txBody>
      </p:sp>
    </p:spTree>
    <p:extLst>
      <p:ext uri="{BB962C8B-B14F-4D97-AF65-F5344CB8AC3E}">
        <p14:creationId xmlns:p14="http://schemas.microsoft.com/office/powerpoint/2010/main" val="19083169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#13</a:t>
            </a:r>
            <a:br>
              <a:rPr lang="en-US" dirty="0"/>
            </a:br>
            <a:r>
              <a:rPr lang="en-US" sz="1800" b="1" dirty="0"/>
              <a:t>(Digital Evidence for required dispensary equipment – photos identifying the documented temperature monitoring </a:t>
            </a:r>
            <a:r>
              <a:rPr lang="en-US" sz="1800" b="1" u="sng" dirty="0"/>
              <a:t>log</a:t>
            </a:r>
            <a:r>
              <a:rPr lang="en-US" sz="1800" b="1" dirty="0"/>
              <a:t> for the refrigerator(s))</a:t>
            </a:r>
          </a:p>
        </p:txBody>
      </p:sp>
      <p:sp>
        <p:nvSpPr>
          <p:cNvPr id="6" name="Content Placeholder 5">
            <a:extLst>
              <a:ext uri="{FF2B5EF4-FFF2-40B4-BE49-F238E27FC236}">
                <a16:creationId xmlns:a16="http://schemas.microsoft.com/office/drawing/2014/main" id="{19F7BE43-5DCD-4A28-A45E-5B767024816A}"/>
              </a:ext>
            </a:extLst>
          </p:cNvPr>
          <p:cNvSpPr>
            <a:spLocks noGrp="1"/>
          </p:cNvSpPr>
          <p:nvPr>
            <p:ph sz="half" idx="1"/>
          </p:nvPr>
        </p:nvSpPr>
        <p:spPr>
          <a:xfrm>
            <a:off x="609600" y="1989587"/>
            <a:ext cx="5384800" cy="4147462"/>
          </a:xfrm>
        </p:spPr>
        <p:txBody>
          <a:bodyPr/>
          <a:lstStyle/>
          <a:p>
            <a:endParaRPr lang="en-US"/>
          </a:p>
        </p:txBody>
      </p:sp>
      <p:sp>
        <p:nvSpPr>
          <p:cNvPr id="7" name="Content Placeholder 6">
            <a:extLst>
              <a:ext uri="{FF2B5EF4-FFF2-40B4-BE49-F238E27FC236}">
                <a16:creationId xmlns:a16="http://schemas.microsoft.com/office/drawing/2014/main" id="{F3EA6A9F-8A2D-4DB2-BB5D-92C9C537E98A}"/>
              </a:ext>
            </a:extLst>
          </p:cNvPr>
          <p:cNvSpPr>
            <a:spLocks noGrp="1"/>
          </p:cNvSpPr>
          <p:nvPr>
            <p:ph sz="half" idx="2"/>
          </p:nvPr>
        </p:nvSpPr>
        <p:spPr/>
        <p:txBody>
          <a:bodyPr/>
          <a:lstStyle/>
          <a:p>
            <a:endParaRPr lang="en-US"/>
          </a:p>
        </p:txBody>
      </p:sp>
      <p:sp>
        <p:nvSpPr>
          <p:cNvPr id="2" name="Footer Placeholder 5">
            <a:extLst>
              <a:ext uri="{FF2B5EF4-FFF2-40B4-BE49-F238E27FC236}">
                <a16:creationId xmlns:a16="http://schemas.microsoft.com/office/drawing/2014/main" id="{05682236-063E-44B8-5FBE-DEB103D72B13}"/>
              </a:ext>
            </a:extLst>
          </p:cNvPr>
          <p:cNvSpPr>
            <a:spLocks noGrp="1"/>
          </p:cNvSpPr>
          <p:nvPr>
            <p:ph type="ftr" sz="quarter" idx="11"/>
          </p:nvPr>
        </p:nvSpPr>
        <p:spPr>
          <a:xfrm>
            <a:off x="595423" y="6143701"/>
            <a:ext cx="11015329" cy="386308"/>
          </a:xfrm>
        </p:spPr>
        <p:txBody>
          <a:bodyPr/>
          <a:lstStyle/>
          <a:p>
            <a:r>
              <a:rPr lang="en-US" dirty="0">
                <a:latin typeface="Arial" panose="020B0604020202020204" pitchFamily="34" charset="0"/>
                <a:cs typeface="Arial" panose="020B0604020202020204" pitchFamily="34" charset="0"/>
              </a:rPr>
              <a:t>Digital evidence must be submitted for all refrigerators used for medication or vaccine storage.</a:t>
            </a:r>
          </a:p>
        </p:txBody>
      </p:sp>
    </p:spTree>
    <p:extLst>
      <p:ext uri="{BB962C8B-B14F-4D97-AF65-F5344CB8AC3E}">
        <p14:creationId xmlns:p14="http://schemas.microsoft.com/office/powerpoint/2010/main" val="25242344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#13</a:t>
            </a:r>
            <a:br>
              <a:rPr lang="en-US" dirty="0"/>
            </a:br>
            <a:r>
              <a:rPr lang="en-US" sz="1800" b="1" dirty="0"/>
              <a:t>(Digital Evidence for required dispensary equipment – photos identifying the water supply and sink(s) within the dispensary)</a:t>
            </a:r>
          </a:p>
        </p:txBody>
      </p:sp>
      <p:sp>
        <p:nvSpPr>
          <p:cNvPr id="5" name="Content Placeholder 4">
            <a:extLst>
              <a:ext uri="{FF2B5EF4-FFF2-40B4-BE49-F238E27FC236}">
                <a16:creationId xmlns:a16="http://schemas.microsoft.com/office/drawing/2014/main" id="{ECE1EC86-1E1B-460C-9F3F-FE7BDC47874F}"/>
              </a:ext>
            </a:extLst>
          </p:cNvPr>
          <p:cNvSpPr>
            <a:spLocks noGrp="1"/>
          </p:cNvSpPr>
          <p:nvPr>
            <p:ph sz="half" idx="1"/>
          </p:nvPr>
        </p:nvSpPr>
        <p:spPr>
          <a:xfrm>
            <a:off x="609600" y="1978702"/>
            <a:ext cx="5384800" cy="3720349"/>
          </a:xfrm>
        </p:spPr>
        <p:txBody>
          <a:bodyPr/>
          <a:lstStyle/>
          <a:p>
            <a:endParaRPr lang="en-US" dirty="0"/>
          </a:p>
        </p:txBody>
      </p:sp>
      <p:sp>
        <p:nvSpPr>
          <p:cNvPr id="7" name="Content Placeholder 6">
            <a:extLst>
              <a:ext uri="{FF2B5EF4-FFF2-40B4-BE49-F238E27FC236}">
                <a16:creationId xmlns:a16="http://schemas.microsoft.com/office/drawing/2014/main" id="{71ACA081-958D-4698-B0D1-3973BEEE581F}"/>
              </a:ext>
            </a:extLst>
          </p:cNvPr>
          <p:cNvSpPr>
            <a:spLocks noGrp="1"/>
          </p:cNvSpPr>
          <p:nvPr>
            <p:ph sz="half" idx="2"/>
          </p:nvPr>
        </p:nvSpPr>
        <p:spPr>
          <a:xfrm>
            <a:off x="6197600" y="1978702"/>
            <a:ext cx="5384800" cy="3720349"/>
          </a:xfrm>
        </p:spPr>
        <p:txBody>
          <a:bodyPr/>
          <a:lstStyle/>
          <a:p>
            <a:endParaRPr lang="en-US"/>
          </a:p>
        </p:txBody>
      </p:sp>
      <p:sp>
        <p:nvSpPr>
          <p:cNvPr id="6" name="Footer Placeholder 5">
            <a:extLst>
              <a:ext uri="{FF2B5EF4-FFF2-40B4-BE49-F238E27FC236}">
                <a16:creationId xmlns:a16="http://schemas.microsoft.com/office/drawing/2014/main" id="{989294E0-02A2-4DF8-AE23-1F9B5211B8DC}"/>
              </a:ext>
            </a:extLst>
          </p:cNvPr>
          <p:cNvSpPr>
            <a:spLocks noGrp="1"/>
          </p:cNvSpPr>
          <p:nvPr>
            <p:ph type="ftr" sz="quarter" idx="11"/>
          </p:nvPr>
        </p:nvSpPr>
        <p:spPr>
          <a:xfrm>
            <a:off x="656855" y="5760928"/>
            <a:ext cx="10953897" cy="597342"/>
          </a:xfrm>
        </p:spPr>
        <p:txBody>
          <a:bodyPr/>
          <a:lstStyle/>
          <a:p>
            <a:r>
              <a:rPr lang="en-US" dirty="0">
                <a:latin typeface="Arial" panose="020B0604020202020204" pitchFamily="34" charset="0"/>
                <a:cs typeface="Arial" panose="020B0604020202020204" pitchFamily="34" charset="0"/>
              </a:rPr>
              <a:t>Digital evidence must be submitted for all sinks installed within the dispensary. If a photo was already provided for your compounding room sink you do not need to re-submit here.</a:t>
            </a:r>
          </a:p>
        </p:txBody>
      </p:sp>
    </p:spTree>
    <p:extLst>
      <p:ext uri="{BB962C8B-B14F-4D97-AF65-F5344CB8AC3E}">
        <p14:creationId xmlns:p14="http://schemas.microsoft.com/office/powerpoint/2010/main" val="3002284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#2</a:t>
            </a:r>
            <a:br>
              <a:rPr lang="en-US" dirty="0"/>
            </a:br>
            <a:r>
              <a:rPr lang="en-US" sz="1800" b="1" dirty="0"/>
              <a:t>(Digital Evidence of the external premises – photos of the signage for the operational hours of the pharmacy)</a:t>
            </a:r>
          </a:p>
        </p:txBody>
      </p:sp>
      <p:sp>
        <p:nvSpPr>
          <p:cNvPr id="8" name="Content Placeholder 7">
            <a:extLst>
              <a:ext uri="{FF2B5EF4-FFF2-40B4-BE49-F238E27FC236}">
                <a16:creationId xmlns:a16="http://schemas.microsoft.com/office/drawing/2014/main" id="{60D52C45-10D5-4F29-B100-32920263404B}"/>
              </a:ext>
            </a:extLst>
          </p:cNvPr>
          <p:cNvSpPr>
            <a:spLocks noGrp="1"/>
          </p:cNvSpPr>
          <p:nvPr>
            <p:ph sz="half" idx="1"/>
          </p:nvPr>
        </p:nvSpPr>
        <p:spPr/>
        <p:txBody>
          <a:bodyPr/>
          <a:lstStyle/>
          <a:p>
            <a:endParaRPr lang="en-US"/>
          </a:p>
        </p:txBody>
      </p:sp>
      <p:sp>
        <p:nvSpPr>
          <p:cNvPr id="9" name="Content Placeholder 8">
            <a:extLst>
              <a:ext uri="{FF2B5EF4-FFF2-40B4-BE49-F238E27FC236}">
                <a16:creationId xmlns:a16="http://schemas.microsoft.com/office/drawing/2014/main" id="{41E762F1-0691-47E8-90AE-2F3BDBF108E1}"/>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23737964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#13</a:t>
            </a:r>
            <a:br>
              <a:rPr lang="en-US" dirty="0"/>
            </a:br>
            <a:r>
              <a:rPr lang="en-US" sz="1800" b="1" dirty="0"/>
              <a:t>(Digital Evidence for required dispensary equipment – photos identifying the time-delayed safe within the dispensary)</a:t>
            </a:r>
          </a:p>
        </p:txBody>
      </p:sp>
      <p:sp>
        <p:nvSpPr>
          <p:cNvPr id="5" name="Content Placeholder 4">
            <a:extLst>
              <a:ext uri="{FF2B5EF4-FFF2-40B4-BE49-F238E27FC236}">
                <a16:creationId xmlns:a16="http://schemas.microsoft.com/office/drawing/2014/main" id="{3A7DB1C5-DE54-4C66-9148-3D6BF9305732}"/>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5802E474-9DCA-429B-93C0-9DDA199096F6}"/>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83436247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#13</a:t>
            </a:r>
            <a:br>
              <a:rPr lang="en-US" dirty="0"/>
            </a:br>
            <a:r>
              <a:rPr lang="en-US" sz="1800" b="1" dirty="0"/>
              <a:t>(Digital Evidence for required dispensary equipment – photos identifying the time-delayed safe within the dispensary)</a:t>
            </a:r>
          </a:p>
        </p:txBody>
      </p:sp>
      <p:sp>
        <p:nvSpPr>
          <p:cNvPr id="5" name="Content Placeholder 4">
            <a:extLst>
              <a:ext uri="{FF2B5EF4-FFF2-40B4-BE49-F238E27FC236}">
                <a16:creationId xmlns:a16="http://schemas.microsoft.com/office/drawing/2014/main" id="{6CBA0225-E70A-41FE-BA07-6DDC65C98D54}"/>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DDFADCA3-AB52-4733-825C-FC5EEC21368B}"/>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81298569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#13</a:t>
            </a:r>
            <a:br>
              <a:rPr lang="en-US" dirty="0"/>
            </a:br>
            <a:r>
              <a:rPr lang="en-US" sz="1800" b="1" dirty="0"/>
              <a:t>(Digital Evidence for required dispensary equipment – photos identifying the heat source for extemporaneous compounding)</a:t>
            </a:r>
          </a:p>
        </p:txBody>
      </p:sp>
      <p:sp>
        <p:nvSpPr>
          <p:cNvPr id="5" name="Content Placeholder 4">
            <a:extLst>
              <a:ext uri="{FF2B5EF4-FFF2-40B4-BE49-F238E27FC236}">
                <a16:creationId xmlns:a16="http://schemas.microsoft.com/office/drawing/2014/main" id="{2CBFD7AC-24E3-4353-BFD9-8532DD68ECF7}"/>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6860CD4C-D5AC-4ED7-BEF2-5C673E2F2637}"/>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2257787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#14</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rmAutofit/>
          </a:bodyPr>
          <a:lstStyle/>
          <a:p>
            <a:pPr marL="0" indent="0">
              <a:buNone/>
            </a:pPr>
            <a:r>
              <a:rPr lang="en-US" sz="2400" dirty="0"/>
              <a:t>Digital evidence for computer terminals, fax machine, and phone includes:</a:t>
            </a:r>
            <a:endParaRPr lang="en-CA" sz="2400" dirty="0"/>
          </a:p>
          <a:p>
            <a:pPr lvl="0">
              <a:buClrTx/>
              <a:buFont typeface="Arial" panose="020B0604020202020204" pitchFamily="34" charset="0"/>
              <a:buChar char="•"/>
            </a:pPr>
            <a:r>
              <a:rPr lang="en-AU" sz="2400" dirty="0"/>
              <a:t>Photos of all computer terminals installed in the dispensary, including any terminals within private counselling room(s). </a:t>
            </a:r>
            <a:endParaRPr lang="en-CA" sz="2400" dirty="0"/>
          </a:p>
          <a:p>
            <a:pPr lvl="1">
              <a:buClrTx/>
              <a:buFont typeface="Arial" panose="020B0604020202020204" pitchFamily="34" charset="0"/>
              <a:buChar char="•"/>
            </a:pPr>
            <a:r>
              <a:rPr lang="en-AU" dirty="0"/>
              <a:t>Photos must clearly show where these devices are located within the dispensary.</a:t>
            </a:r>
            <a:endParaRPr lang="en-CA" dirty="0"/>
          </a:p>
          <a:p>
            <a:pPr>
              <a:buClrTx/>
              <a:buFont typeface="Arial" panose="020B0604020202020204" pitchFamily="34" charset="0"/>
              <a:buChar char="•"/>
            </a:pPr>
            <a:r>
              <a:rPr lang="en-US" sz="2400" dirty="0"/>
              <a:t>Photos of the fax system and all telephones that clearly demonstrate the location of these systems/devices.</a:t>
            </a:r>
            <a:endParaRPr lang="en-CA" sz="2400" dirty="0"/>
          </a:p>
        </p:txBody>
      </p:sp>
    </p:spTree>
    <p:extLst>
      <p:ext uri="{BB962C8B-B14F-4D97-AF65-F5344CB8AC3E}">
        <p14:creationId xmlns:p14="http://schemas.microsoft.com/office/powerpoint/2010/main" val="136417270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#14</a:t>
            </a:r>
            <a:br>
              <a:rPr lang="en-US" dirty="0"/>
            </a:br>
            <a:r>
              <a:rPr lang="en-US" sz="1800" b="1" dirty="0"/>
              <a:t>(Digital Evidence for required dispensary equipment – photos identifying computer terminals installed in the pharmacy)</a:t>
            </a:r>
          </a:p>
        </p:txBody>
      </p:sp>
      <p:sp>
        <p:nvSpPr>
          <p:cNvPr id="5" name="Content Placeholder 4">
            <a:extLst>
              <a:ext uri="{FF2B5EF4-FFF2-40B4-BE49-F238E27FC236}">
                <a16:creationId xmlns:a16="http://schemas.microsoft.com/office/drawing/2014/main" id="{A80F10B4-C2BD-42E5-991E-9462415E9A4D}"/>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495D18B0-2624-4F2D-951C-2007891C5DA0}"/>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63307552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#14</a:t>
            </a:r>
            <a:br>
              <a:rPr lang="en-US" dirty="0"/>
            </a:br>
            <a:r>
              <a:rPr lang="en-US" sz="1800" b="1" dirty="0"/>
              <a:t>(Digital Evidence for required dispensary equipment – photos identifying computer terminals installed in the pharmacy)</a:t>
            </a:r>
          </a:p>
        </p:txBody>
      </p:sp>
      <p:sp>
        <p:nvSpPr>
          <p:cNvPr id="5" name="Content Placeholder 4">
            <a:extLst>
              <a:ext uri="{FF2B5EF4-FFF2-40B4-BE49-F238E27FC236}">
                <a16:creationId xmlns:a16="http://schemas.microsoft.com/office/drawing/2014/main" id="{1087A86C-CBE7-4E90-A8EB-D4E0D970F517}"/>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4BB800A7-62A0-48BF-971E-D022FF3FAC37}"/>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8996508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#14</a:t>
            </a:r>
            <a:br>
              <a:rPr lang="en-US" dirty="0"/>
            </a:br>
            <a:r>
              <a:rPr lang="en-US" sz="1800" b="1" dirty="0"/>
              <a:t>(Digital Evidence for required dispensary equipment – photos identifying the fax machine or system installed in the pharmacy)</a:t>
            </a:r>
          </a:p>
        </p:txBody>
      </p:sp>
      <p:sp>
        <p:nvSpPr>
          <p:cNvPr id="5" name="Content Placeholder 4">
            <a:extLst>
              <a:ext uri="{FF2B5EF4-FFF2-40B4-BE49-F238E27FC236}">
                <a16:creationId xmlns:a16="http://schemas.microsoft.com/office/drawing/2014/main" id="{3DC5D500-12E0-4406-BB39-54692DDDFBF1}"/>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2E39B022-C5FD-40C2-9A88-D6277F0C418C}"/>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11852099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#14</a:t>
            </a:r>
            <a:br>
              <a:rPr lang="en-US" dirty="0"/>
            </a:br>
            <a:r>
              <a:rPr lang="en-US" sz="1800" b="1" dirty="0"/>
              <a:t>(Digital Evidence for required dispensary equipment – photos identifying telephones installed in the pharmacy)</a:t>
            </a:r>
          </a:p>
        </p:txBody>
      </p:sp>
      <p:sp>
        <p:nvSpPr>
          <p:cNvPr id="5" name="Content Placeholder 4">
            <a:extLst>
              <a:ext uri="{FF2B5EF4-FFF2-40B4-BE49-F238E27FC236}">
                <a16:creationId xmlns:a16="http://schemas.microsoft.com/office/drawing/2014/main" id="{640FBA7C-C79B-45BF-92C1-7588DE54ADAD}"/>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B3AA7DE0-45D1-4EDF-940C-C19CBDAA5887}"/>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8064278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#16</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rmAutofit/>
          </a:bodyPr>
          <a:lstStyle/>
          <a:p>
            <a:pPr marL="0" indent="0">
              <a:buNone/>
            </a:pPr>
            <a:r>
              <a:rPr lang="en-US" dirty="0"/>
              <a:t>Digital evidence for references includes:</a:t>
            </a:r>
            <a:endParaRPr lang="en-CA" dirty="0"/>
          </a:p>
          <a:p>
            <a:pPr lvl="0">
              <a:buClrTx/>
            </a:pPr>
            <a:r>
              <a:rPr lang="en-AU" dirty="0"/>
              <a:t>Photos of either hard copy references or that demonstrate electronic access to all required references. </a:t>
            </a:r>
            <a:endParaRPr lang="en-CA" dirty="0"/>
          </a:p>
          <a:p>
            <a:pPr>
              <a:buClrTx/>
            </a:pPr>
            <a:r>
              <a:rPr lang="en-US" dirty="0"/>
              <a:t>If submitting proof of electronic access, the screenshots or photos must demonstrate unique access credentials for your pharmacy, and show access into the reference.</a:t>
            </a:r>
            <a:endParaRPr lang="en-CA" sz="9600" dirty="0"/>
          </a:p>
        </p:txBody>
      </p:sp>
    </p:spTree>
    <p:extLst>
      <p:ext uri="{BB962C8B-B14F-4D97-AF65-F5344CB8AC3E}">
        <p14:creationId xmlns:p14="http://schemas.microsoft.com/office/powerpoint/2010/main" val="17765519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#16</a:t>
            </a:r>
            <a:br>
              <a:rPr lang="en-US" dirty="0"/>
            </a:br>
            <a:r>
              <a:rPr lang="en-US" sz="1800" b="1" dirty="0"/>
              <a:t>(Digital Evidence for required dispensary references – photos identifying access to all required references in the pharmacy)</a:t>
            </a:r>
            <a:br>
              <a:rPr lang="en-US" sz="1800" b="1" dirty="0"/>
            </a:br>
            <a:r>
              <a:rPr lang="en-US" sz="1800" b="1" dirty="0"/>
              <a:t>NOTE: Each pharmacy must have their own references – no sharing between pharmacy sites. </a:t>
            </a:r>
          </a:p>
        </p:txBody>
      </p:sp>
      <p:sp>
        <p:nvSpPr>
          <p:cNvPr id="5" name="Content Placeholder 4">
            <a:extLst>
              <a:ext uri="{FF2B5EF4-FFF2-40B4-BE49-F238E27FC236}">
                <a16:creationId xmlns:a16="http://schemas.microsoft.com/office/drawing/2014/main" id="{7324F862-5B62-4620-AE36-0C8E7B3043CE}"/>
              </a:ext>
            </a:extLst>
          </p:cNvPr>
          <p:cNvSpPr>
            <a:spLocks noGrp="1"/>
          </p:cNvSpPr>
          <p:nvPr>
            <p:ph sz="half" idx="1"/>
          </p:nvPr>
        </p:nvSpPr>
        <p:spPr>
          <a:xfrm>
            <a:off x="609600" y="2232836"/>
            <a:ext cx="5384800" cy="3893327"/>
          </a:xfrm>
        </p:spPr>
        <p:txBody>
          <a:bodyPr/>
          <a:lstStyle/>
          <a:p>
            <a:endParaRPr lang="en-US" dirty="0"/>
          </a:p>
        </p:txBody>
      </p:sp>
      <p:sp>
        <p:nvSpPr>
          <p:cNvPr id="6" name="Content Placeholder 5">
            <a:extLst>
              <a:ext uri="{FF2B5EF4-FFF2-40B4-BE49-F238E27FC236}">
                <a16:creationId xmlns:a16="http://schemas.microsoft.com/office/drawing/2014/main" id="{B5479865-FE0F-4C25-817C-4B756912ADAD}"/>
              </a:ext>
            </a:extLst>
          </p:cNvPr>
          <p:cNvSpPr>
            <a:spLocks noGrp="1"/>
          </p:cNvSpPr>
          <p:nvPr>
            <p:ph sz="half" idx="2"/>
          </p:nvPr>
        </p:nvSpPr>
        <p:spPr>
          <a:xfrm>
            <a:off x="6197600" y="2232836"/>
            <a:ext cx="5384800" cy="3893327"/>
          </a:xfrm>
        </p:spPr>
        <p:txBody>
          <a:bodyPr/>
          <a:lstStyle/>
          <a:p>
            <a:endParaRPr lang="en-US"/>
          </a:p>
        </p:txBody>
      </p:sp>
    </p:spTree>
    <p:extLst>
      <p:ext uri="{BB962C8B-B14F-4D97-AF65-F5344CB8AC3E}">
        <p14:creationId xmlns:p14="http://schemas.microsoft.com/office/powerpoint/2010/main" val="3205995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Legislative requirement #2</a:t>
            </a:r>
            <a:br>
              <a:rPr lang="en-US" dirty="0"/>
            </a:br>
            <a:r>
              <a:rPr lang="en-US" sz="1800" b="1" dirty="0"/>
              <a:t>(Digital Evidence of the external premises – photos of the signage for the use of a time-delay safe)</a:t>
            </a:r>
          </a:p>
        </p:txBody>
      </p:sp>
      <p:sp>
        <p:nvSpPr>
          <p:cNvPr id="5" name="Content Placeholder 4">
            <a:extLst>
              <a:ext uri="{FF2B5EF4-FFF2-40B4-BE49-F238E27FC236}">
                <a16:creationId xmlns:a16="http://schemas.microsoft.com/office/drawing/2014/main" id="{770B3FF7-6D7E-4417-8D9E-C55107AD617F}"/>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90B28FAF-462D-4C15-AEE6-52820E865BC9}"/>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40864034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#16</a:t>
            </a:r>
            <a:br>
              <a:rPr lang="en-US" dirty="0"/>
            </a:br>
            <a:r>
              <a:rPr lang="en-US" sz="1800" b="1" dirty="0"/>
              <a:t>(Digital Evidence for required dispensary references – photos identifying access to all required references in the pharmacy)</a:t>
            </a:r>
            <a:br>
              <a:rPr lang="en-US" sz="1800" b="1" dirty="0"/>
            </a:br>
            <a:r>
              <a:rPr lang="en-US" sz="1800" b="1" dirty="0"/>
              <a:t>NOTE: Each pharmacy must have their own references – no sharing between pharmacy sites. </a:t>
            </a:r>
          </a:p>
        </p:txBody>
      </p:sp>
      <p:sp>
        <p:nvSpPr>
          <p:cNvPr id="5" name="Content Placeholder 4">
            <a:extLst>
              <a:ext uri="{FF2B5EF4-FFF2-40B4-BE49-F238E27FC236}">
                <a16:creationId xmlns:a16="http://schemas.microsoft.com/office/drawing/2014/main" id="{7324F862-5B62-4620-AE36-0C8E7B3043CE}"/>
              </a:ext>
            </a:extLst>
          </p:cNvPr>
          <p:cNvSpPr>
            <a:spLocks noGrp="1"/>
          </p:cNvSpPr>
          <p:nvPr>
            <p:ph sz="half" idx="1"/>
          </p:nvPr>
        </p:nvSpPr>
        <p:spPr>
          <a:xfrm>
            <a:off x="609600" y="2232836"/>
            <a:ext cx="5384800" cy="3893327"/>
          </a:xfrm>
        </p:spPr>
        <p:txBody>
          <a:bodyPr/>
          <a:lstStyle/>
          <a:p>
            <a:endParaRPr lang="en-US" dirty="0"/>
          </a:p>
        </p:txBody>
      </p:sp>
      <p:sp>
        <p:nvSpPr>
          <p:cNvPr id="6" name="Content Placeholder 5">
            <a:extLst>
              <a:ext uri="{FF2B5EF4-FFF2-40B4-BE49-F238E27FC236}">
                <a16:creationId xmlns:a16="http://schemas.microsoft.com/office/drawing/2014/main" id="{B5479865-FE0F-4C25-817C-4B756912ADAD}"/>
              </a:ext>
            </a:extLst>
          </p:cNvPr>
          <p:cNvSpPr>
            <a:spLocks noGrp="1"/>
          </p:cNvSpPr>
          <p:nvPr>
            <p:ph sz="half" idx="2"/>
          </p:nvPr>
        </p:nvSpPr>
        <p:spPr>
          <a:xfrm>
            <a:off x="6197600" y="2232836"/>
            <a:ext cx="5384800" cy="3893327"/>
          </a:xfrm>
        </p:spPr>
        <p:txBody>
          <a:bodyPr/>
          <a:lstStyle/>
          <a:p>
            <a:endParaRPr lang="en-US"/>
          </a:p>
        </p:txBody>
      </p:sp>
    </p:spTree>
    <p:extLst>
      <p:ext uri="{BB962C8B-B14F-4D97-AF65-F5344CB8AC3E}">
        <p14:creationId xmlns:p14="http://schemas.microsoft.com/office/powerpoint/2010/main" val="140607890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#16</a:t>
            </a:r>
            <a:br>
              <a:rPr lang="en-US" dirty="0"/>
            </a:br>
            <a:r>
              <a:rPr lang="en-US" sz="1800" b="1" dirty="0"/>
              <a:t>(Digital Evidence for required dispensary references – photos identifying access to all required references in the pharmacy)</a:t>
            </a:r>
            <a:br>
              <a:rPr lang="en-US" sz="1800" b="1" dirty="0"/>
            </a:br>
            <a:r>
              <a:rPr lang="en-US" sz="1800" b="1" dirty="0"/>
              <a:t>NOTE: Each pharmacy must have their own references – no sharing between pharmacy sites. </a:t>
            </a:r>
          </a:p>
        </p:txBody>
      </p:sp>
      <p:sp>
        <p:nvSpPr>
          <p:cNvPr id="5" name="Content Placeholder 4">
            <a:extLst>
              <a:ext uri="{FF2B5EF4-FFF2-40B4-BE49-F238E27FC236}">
                <a16:creationId xmlns:a16="http://schemas.microsoft.com/office/drawing/2014/main" id="{7324F862-5B62-4620-AE36-0C8E7B3043CE}"/>
              </a:ext>
            </a:extLst>
          </p:cNvPr>
          <p:cNvSpPr>
            <a:spLocks noGrp="1"/>
          </p:cNvSpPr>
          <p:nvPr>
            <p:ph sz="half" idx="1"/>
          </p:nvPr>
        </p:nvSpPr>
        <p:spPr>
          <a:xfrm>
            <a:off x="609600" y="2232836"/>
            <a:ext cx="5384800" cy="3893327"/>
          </a:xfrm>
        </p:spPr>
        <p:txBody>
          <a:bodyPr/>
          <a:lstStyle/>
          <a:p>
            <a:endParaRPr lang="en-US" dirty="0"/>
          </a:p>
        </p:txBody>
      </p:sp>
      <p:sp>
        <p:nvSpPr>
          <p:cNvPr id="6" name="Content Placeholder 5">
            <a:extLst>
              <a:ext uri="{FF2B5EF4-FFF2-40B4-BE49-F238E27FC236}">
                <a16:creationId xmlns:a16="http://schemas.microsoft.com/office/drawing/2014/main" id="{B5479865-FE0F-4C25-817C-4B756912ADAD}"/>
              </a:ext>
            </a:extLst>
          </p:cNvPr>
          <p:cNvSpPr>
            <a:spLocks noGrp="1"/>
          </p:cNvSpPr>
          <p:nvPr>
            <p:ph sz="half" idx="2"/>
          </p:nvPr>
        </p:nvSpPr>
        <p:spPr>
          <a:xfrm>
            <a:off x="6197600" y="2232836"/>
            <a:ext cx="5384800" cy="3893327"/>
          </a:xfrm>
        </p:spPr>
        <p:txBody>
          <a:bodyPr/>
          <a:lstStyle/>
          <a:p>
            <a:endParaRPr lang="en-US"/>
          </a:p>
        </p:txBody>
      </p:sp>
    </p:spTree>
    <p:extLst>
      <p:ext uri="{BB962C8B-B14F-4D97-AF65-F5344CB8AC3E}">
        <p14:creationId xmlns:p14="http://schemas.microsoft.com/office/powerpoint/2010/main" val="116906489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#16</a:t>
            </a:r>
            <a:br>
              <a:rPr lang="en-US" dirty="0"/>
            </a:br>
            <a:r>
              <a:rPr lang="en-US" sz="1800" b="1" dirty="0"/>
              <a:t>(Digital Evidence for required dispensary references – photos identifying access to all required references in the pharmacy)</a:t>
            </a:r>
            <a:br>
              <a:rPr lang="en-US" sz="1800" b="1" dirty="0"/>
            </a:br>
            <a:r>
              <a:rPr lang="en-US" sz="1800" b="1" dirty="0"/>
              <a:t>NOTE: Each pharmacy must have their own references – no sharing between pharmacy sites. </a:t>
            </a:r>
          </a:p>
        </p:txBody>
      </p:sp>
      <p:sp>
        <p:nvSpPr>
          <p:cNvPr id="5" name="Content Placeholder 4">
            <a:extLst>
              <a:ext uri="{FF2B5EF4-FFF2-40B4-BE49-F238E27FC236}">
                <a16:creationId xmlns:a16="http://schemas.microsoft.com/office/drawing/2014/main" id="{7324F862-5B62-4620-AE36-0C8E7B3043CE}"/>
              </a:ext>
            </a:extLst>
          </p:cNvPr>
          <p:cNvSpPr>
            <a:spLocks noGrp="1"/>
          </p:cNvSpPr>
          <p:nvPr>
            <p:ph sz="half" idx="1"/>
          </p:nvPr>
        </p:nvSpPr>
        <p:spPr>
          <a:xfrm>
            <a:off x="609600" y="2232836"/>
            <a:ext cx="5384800" cy="3893327"/>
          </a:xfrm>
        </p:spPr>
        <p:txBody>
          <a:bodyPr/>
          <a:lstStyle/>
          <a:p>
            <a:endParaRPr lang="en-US" dirty="0"/>
          </a:p>
        </p:txBody>
      </p:sp>
      <p:sp>
        <p:nvSpPr>
          <p:cNvPr id="6" name="Content Placeholder 5">
            <a:extLst>
              <a:ext uri="{FF2B5EF4-FFF2-40B4-BE49-F238E27FC236}">
                <a16:creationId xmlns:a16="http://schemas.microsoft.com/office/drawing/2014/main" id="{B5479865-FE0F-4C25-817C-4B756912ADAD}"/>
              </a:ext>
            </a:extLst>
          </p:cNvPr>
          <p:cNvSpPr>
            <a:spLocks noGrp="1"/>
          </p:cNvSpPr>
          <p:nvPr>
            <p:ph sz="half" idx="2"/>
          </p:nvPr>
        </p:nvSpPr>
        <p:spPr>
          <a:xfrm>
            <a:off x="6197600" y="2232836"/>
            <a:ext cx="5384800" cy="3893327"/>
          </a:xfrm>
        </p:spPr>
        <p:txBody>
          <a:bodyPr/>
          <a:lstStyle/>
          <a:p>
            <a:endParaRPr lang="en-US"/>
          </a:p>
        </p:txBody>
      </p:sp>
    </p:spTree>
    <p:extLst>
      <p:ext uri="{BB962C8B-B14F-4D97-AF65-F5344CB8AC3E}">
        <p14:creationId xmlns:p14="http://schemas.microsoft.com/office/powerpoint/2010/main" val="62417792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#17</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rmAutofit/>
          </a:bodyPr>
          <a:lstStyle/>
          <a:p>
            <a:pPr marL="0" indent="0">
              <a:buNone/>
            </a:pPr>
            <a:r>
              <a:rPr lang="en-US" sz="2400" dirty="0"/>
              <a:t>Digital evidence for compounding is applicable for all pharmacies and includes:</a:t>
            </a:r>
            <a:endParaRPr lang="en-CA" sz="2400" dirty="0"/>
          </a:p>
          <a:p>
            <a:pPr lvl="0">
              <a:buClrTx/>
              <a:buFont typeface="Arial" panose="020B0604020202020204" pitchFamily="34" charset="0"/>
              <a:buChar char="•"/>
            </a:pPr>
            <a:r>
              <a:rPr lang="en-AU" sz="2400" dirty="0"/>
              <a:t>Photo(s) demonstrating that your pharmacy possesses</a:t>
            </a:r>
          </a:p>
          <a:p>
            <a:pPr lvl="1">
              <a:buClrTx/>
              <a:buFont typeface="Arial" panose="020B0604020202020204" pitchFamily="34" charset="0"/>
              <a:buChar char="•"/>
            </a:pPr>
            <a:r>
              <a:rPr lang="en-AU" dirty="0"/>
              <a:t>a prescription balance and calibration weights,</a:t>
            </a:r>
            <a:endParaRPr lang="en-CA" dirty="0"/>
          </a:p>
          <a:p>
            <a:pPr lvl="1">
              <a:buClrTx/>
              <a:buFont typeface="Arial" panose="020B0604020202020204" pitchFamily="34" charset="0"/>
              <a:buChar char="•"/>
            </a:pPr>
            <a:r>
              <a:rPr lang="en-AU" dirty="0"/>
              <a:t>measuring equipment,</a:t>
            </a:r>
            <a:endParaRPr lang="en-CA" dirty="0"/>
          </a:p>
          <a:p>
            <a:pPr lvl="1">
              <a:buClrTx/>
              <a:buFont typeface="Arial" panose="020B0604020202020204" pitchFamily="34" charset="0"/>
              <a:buChar char="•"/>
            </a:pPr>
            <a:r>
              <a:rPr lang="en-AU" dirty="0"/>
              <a:t>dispensing equipment, and</a:t>
            </a:r>
          </a:p>
          <a:p>
            <a:pPr lvl="1">
              <a:buClrTx/>
              <a:buFont typeface="Arial" panose="020B0604020202020204" pitchFamily="34" charset="0"/>
              <a:buChar char="•"/>
            </a:pPr>
            <a:r>
              <a:rPr lang="en-AU" dirty="0"/>
              <a:t>personal protective equipment.</a:t>
            </a:r>
          </a:p>
          <a:p>
            <a:pPr marL="57150" indent="0">
              <a:buNone/>
            </a:pPr>
            <a:r>
              <a:rPr lang="en-AU" sz="2400" b="1" dirty="0"/>
              <a:t>NOTE:	Supporting documentation required for compounding activities is outlined in Appendix A.</a:t>
            </a:r>
            <a:endParaRPr lang="en-CA" sz="2400" b="1" dirty="0"/>
          </a:p>
        </p:txBody>
      </p:sp>
    </p:spTree>
    <p:extLst>
      <p:ext uri="{BB962C8B-B14F-4D97-AF65-F5344CB8AC3E}">
        <p14:creationId xmlns:p14="http://schemas.microsoft.com/office/powerpoint/2010/main" val="166508037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a:t>Legislative requirement #17</a:t>
            </a:r>
            <a:br>
              <a:rPr lang="en-US" dirty="0"/>
            </a:br>
            <a:r>
              <a:rPr lang="en-US" sz="1800" b="1" dirty="0"/>
              <a:t>(Digital Evidence for required dispensary equipment – photos identifying presence of prescription balance and calibration weights)</a:t>
            </a:r>
          </a:p>
        </p:txBody>
      </p:sp>
      <p:sp>
        <p:nvSpPr>
          <p:cNvPr id="5" name="Content Placeholder 4">
            <a:extLst>
              <a:ext uri="{FF2B5EF4-FFF2-40B4-BE49-F238E27FC236}">
                <a16:creationId xmlns:a16="http://schemas.microsoft.com/office/drawing/2014/main" id="{8610E5F7-5892-4C4B-8F99-7B102EB2C5EC}"/>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C202705A-5C9C-4404-A063-7D594B563C49}"/>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62855666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Legislative requirement #17</a:t>
            </a:r>
            <a:br>
              <a:rPr lang="en-US" dirty="0"/>
            </a:br>
            <a:r>
              <a:rPr lang="en-US" sz="1800" b="1" dirty="0"/>
              <a:t>(Digital Evidence for required dispensary equipment – photos identifying measuring equipment) </a:t>
            </a:r>
          </a:p>
        </p:txBody>
      </p:sp>
      <p:sp>
        <p:nvSpPr>
          <p:cNvPr id="5" name="Content Placeholder 4">
            <a:extLst>
              <a:ext uri="{FF2B5EF4-FFF2-40B4-BE49-F238E27FC236}">
                <a16:creationId xmlns:a16="http://schemas.microsoft.com/office/drawing/2014/main" id="{39C8E373-4888-4609-B2B4-7CCF26B395E5}"/>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30E92859-0A14-47CD-B334-884A2973266E}"/>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7693673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Legislative requirement #17</a:t>
            </a:r>
            <a:br>
              <a:rPr lang="en-US" dirty="0"/>
            </a:br>
            <a:r>
              <a:rPr lang="en-US" sz="1800" b="1" dirty="0"/>
              <a:t>(Digital Evidence for required dispensary equipment – photos identifying dispensing equipment)</a:t>
            </a:r>
          </a:p>
        </p:txBody>
      </p:sp>
      <p:sp>
        <p:nvSpPr>
          <p:cNvPr id="5" name="Content Placeholder 4">
            <a:extLst>
              <a:ext uri="{FF2B5EF4-FFF2-40B4-BE49-F238E27FC236}">
                <a16:creationId xmlns:a16="http://schemas.microsoft.com/office/drawing/2014/main" id="{0C935172-79B1-4E45-B2CC-578542D1395C}"/>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CAE37452-7B7A-47B1-AF5E-7470B0FC0DC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35718326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Legislative requirement #17</a:t>
            </a:r>
            <a:br>
              <a:rPr lang="en-US" dirty="0"/>
            </a:br>
            <a:r>
              <a:rPr lang="en-US" sz="1800" b="1" dirty="0"/>
              <a:t>(Digital Evidence for required dispensary equipment – photos identifying compounding equipment)</a:t>
            </a:r>
          </a:p>
        </p:txBody>
      </p:sp>
      <p:sp>
        <p:nvSpPr>
          <p:cNvPr id="5" name="Content Placeholder 4">
            <a:extLst>
              <a:ext uri="{FF2B5EF4-FFF2-40B4-BE49-F238E27FC236}">
                <a16:creationId xmlns:a16="http://schemas.microsoft.com/office/drawing/2014/main" id="{93D78401-E185-41D2-AD9B-BE5B5DBBFD33}"/>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C31B2EAE-5FA7-4D49-9C75-A5703578ABC2}"/>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88034310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Legislative requirement #17</a:t>
            </a:r>
            <a:br>
              <a:rPr lang="en-US" dirty="0"/>
            </a:br>
            <a:r>
              <a:rPr lang="en-US" sz="1800" b="1" dirty="0"/>
              <a:t>(Digital Evidence for required dispensary equipment – photos identifying compounding equipment) </a:t>
            </a:r>
          </a:p>
        </p:txBody>
      </p:sp>
      <p:sp>
        <p:nvSpPr>
          <p:cNvPr id="5" name="Content Placeholder 4">
            <a:extLst>
              <a:ext uri="{FF2B5EF4-FFF2-40B4-BE49-F238E27FC236}">
                <a16:creationId xmlns:a16="http://schemas.microsoft.com/office/drawing/2014/main" id="{821755A3-1589-4112-A21E-0EFED8E80A8D}"/>
              </a:ext>
            </a:extLst>
          </p:cNvPr>
          <p:cNvSpPr>
            <a:spLocks noGrp="1"/>
          </p:cNvSpPr>
          <p:nvPr>
            <p:ph sz="half" idx="1"/>
          </p:nvPr>
        </p:nvSpPr>
        <p:spPr/>
        <p:txBody>
          <a:bodyPr/>
          <a:lstStyle/>
          <a:p>
            <a:endParaRPr lang="en-US"/>
          </a:p>
        </p:txBody>
      </p:sp>
      <p:sp>
        <p:nvSpPr>
          <p:cNvPr id="6" name="Content Placeholder 5">
            <a:extLst>
              <a:ext uri="{FF2B5EF4-FFF2-40B4-BE49-F238E27FC236}">
                <a16:creationId xmlns:a16="http://schemas.microsoft.com/office/drawing/2014/main" id="{0781A6E6-9072-45BA-A813-51ED554B5B82}"/>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07540756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DE5D5-21F4-42DC-8147-E947AF86D995}"/>
              </a:ext>
            </a:extLst>
          </p:cNvPr>
          <p:cNvSpPr>
            <a:spLocks noGrp="1"/>
          </p:cNvSpPr>
          <p:nvPr>
            <p:ph type="title"/>
          </p:nvPr>
        </p:nvSpPr>
        <p:spPr/>
        <p:txBody>
          <a:bodyPr/>
          <a:lstStyle/>
          <a:p>
            <a:r>
              <a:rPr lang="en-CA" dirty="0"/>
              <a:t>Legislative requirement #19 cont.</a:t>
            </a:r>
          </a:p>
        </p:txBody>
      </p:sp>
      <p:sp>
        <p:nvSpPr>
          <p:cNvPr id="3" name="Content Placeholder 2">
            <a:extLst>
              <a:ext uri="{FF2B5EF4-FFF2-40B4-BE49-F238E27FC236}">
                <a16:creationId xmlns:a16="http://schemas.microsoft.com/office/drawing/2014/main" id="{81DB8C55-3DB4-4179-93D7-B286C6AA429C}"/>
              </a:ext>
            </a:extLst>
          </p:cNvPr>
          <p:cNvSpPr>
            <a:spLocks noGrp="1"/>
          </p:cNvSpPr>
          <p:nvPr>
            <p:ph idx="1"/>
          </p:nvPr>
        </p:nvSpPr>
        <p:spPr/>
        <p:txBody>
          <a:bodyPr>
            <a:noAutofit/>
          </a:bodyPr>
          <a:lstStyle/>
          <a:p>
            <a:pPr marL="0" indent="0">
              <a:buNone/>
            </a:pPr>
            <a:r>
              <a:rPr lang="en-US" sz="2000" dirty="0"/>
              <a:t>Digital evidence for private consultation area(s) includes:</a:t>
            </a:r>
          </a:p>
          <a:p>
            <a:pPr marL="0" indent="0">
              <a:buNone/>
            </a:pPr>
            <a:endParaRPr lang="en-CA" sz="2000" dirty="0"/>
          </a:p>
          <a:p>
            <a:pPr marL="0" indent="0">
              <a:buNone/>
            </a:pPr>
            <a:r>
              <a:rPr lang="en-US" sz="2000" b="1" dirty="0"/>
              <a:t>Private Consultation Area:</a:t>
            </a:r>
            <a:endParaRPr lang="en-CA" sz="2000" dirty="0"/>
          </a:p>
          <a:p>
            <a:pPr lvl="0">
              <a:buClrTx/>
              <a:buFont typeface="Arial" panose="020B0604020202020204" pitchFamily="34" charset="0"/>
              <a:buChar char="•"/>
            </a:pPr>
            <a:r>
              <a:rPr lang="en-AU" sz="2000" dirty="0"/>
              <a:t>Photos demonstrating the location of any private counselling room(s) from multiple angles. Photos should be taken from the patient-perspective (approximately 10 feet outside the private room facing toward it) as well as the dispensary-perspective (to illustrate how pharmacy personnel will access the room).</a:t>
            </a:r>
            <a:endParaRPr lang="en-CA" sz="2000" dirty="0"/>
          </a:p>
          <a:p>
            <a:pPr lvl="0">
              <a:buClrTx/>
              <a:buFont typeface="Arial" panose="020B0604020202020204" pitchFamily="34" charset="0"/>
              <a:buChar char="•"/>
            </a:pPr>
            <a:r>
              <a:rPr lang="en-AU" sz="2000" dirty="0"/>
              <a:t>Photos of the inside of the private counselling room should identify the amount of workspace available in the room.</a:t>
            </a:r>
            <a:endParaRPr lang="en-CA" sz="2000" dirty="0"/>
          </a:p>
          <a:p>
            <a:pPr lvl="2">
              <a:buClrTx/>
              <a:buFont typeface="Courier New" panose="02070309020205020404" pitchFamily="49" charset="0"/>
              <a:buChar char="o"/>
            </a:pPr>
            <a:r>
              <a:rPr lang="en-AU" dirty="0"/>
              <a:t>Submit one photo from the entry to the counselling room looking in, and another photo from the opposite end of the counselling room looking out.</a:t>
            </a:r>
            <a:endParaRPr lang="en-CA" dirty="0"/>
          </a:p>
        </p:txBody>
      </p:sp>
    </p:spTree>
    <p:extLst>
      <p:ext uri="{BB962C8B-B14F-4D97-AF65-F5344CB8AC3E}">
        <p14:creationId xmlns:p14="http://schemas.microsoft.com/office/powerpoint/2010/main" val="2198427873"/>
      </p:ext>
    </p:extLst>
  </p:cSld>
  <p:clrMapOvr>
    <a:masterClrMapping/>
  </p:clrMapOvr>
</p:sld>
</file>

<file path=ppt/theme/theme1.xml><?xml version="1.0" encoding="utf-8"?>
<a:theme xmlns:a="http://schemas.openxmlformats.org/drawingml/2006/main" name="3_Office Theme">
  <a:themeElements>
    <a:clrScheme name="AB College of Pharm">
      <a:dk1>
        <a:sysClr val="windowText" lastClr="000000"/>
      </a:dk1>
      <a:lt1>
        <a:sysClr val="window" lastClr="FFFFFF"/>
      </a:lt1>
      <a:dk2>
        <a:srgbClr val="548388"/>
      </a:dk2>
      <a:lt2>
        <a:srgbClr val="EEECE1"/>
      </a:lt2>
      <a:accent1>
        <a:srgbClr val="8B1F55"/>
      </a:accent1>
      <a:accent2>
        <a:srgbClr val="1E3664"/>
      </a:accent2>
      <a:accent3>
        <a:srgbClr val="B4A27C"/>
      </a:accent3>
      <a:accent4>
        <a:srgbClr val="8E5C1F"/>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ACP_old Theme</Template>
  <TotalTime>4471</TotalTime>
  <Words>5277</Words>
  <Application>Microsoft Macintosh PowerPoint</Application>
  <PresentationFormat>Widescreen</PresentationFormat>
  <Paragraphs>361</Paragraphs>
  <Slides>119</Slides>
  <Notes>98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119</vt:i4>
      </vt:variant>
    </vt:vector>
  </HeadingPairs>
  <TitlesOfParts>
    <vt:vector size="123" baseType="lpstr">
      <vt:lpstr>Arial</vt:lpstr>
      <vt:lpstr>Calibri</vt:lpstr>
      <vt:lpstr>Courier New</vt:lpstr>
      <vt:lpstr>3_Office Theme</vt:lpstr>
      <vt:lpstr>ACP inspections: digital evidence submission template</vt:lpstr>
      <vt:lpstr>Objectives</vt:lpstr>
      <vt:lpstr>Tips to avoid delays</vt:lpstr>
      <vt:lpstr>Legislative requirement #2</vt:lpstr>
      <vt:lpstr>Legislative requirement #2 (Digital Evidence of the external premises – photos of the pharmacy and surrounding businesses) </vt:lpstr>
      <vt:lpstr>Legislative requirement #2 (Digital Evidence of the external premises – photos of the pharmacy and surrounding businesses) </vt:lpstr>
      <vt:lpstr>Legislative requirement #2 (Digital Evidence of the external premises – photos of the external signage for the pharmacy)</vt:lpstr>
      <vt:lpstr>Legislative requirement #2 (Digital Evidence of the external premises – photos of the signage for the operational hours of the pharmacy)</vt:lpstr>
      <vt:lpstr>Legislative requirement #2 (Digital Evidence of the external premises – photos of the signage for the use of a time-delay safe)</vt:lpstr>
      <vt:lpstr>Legislative requirement #2 (Digital Evidence of the internal premises – photos of the pharmacy and prescription department from entry to premises)</vt:lpstr>
      <vt:lpstr>Legislative requirement #2 (Digital Evidence of the internal premises – photos of the pharmacy and prescription department from entry to premises)</vt:lpstr>
      <vt:lpstr>Legislative requirement #2 (Digital Evidence of the internal premises – photos of the pharmacy and prescription department from entry to premises)</vt:lpstr>
      <vt:lpstr>Legislative requirement #2 (Digital Evidence of the internal premises – photos of the time-delay safe signage in the dispensary)</vt:lpstr>
      <vt:lpstr>Legislative requirement #3</vt:lpstr>
      <vt:lpstr>Legislative requirement #3 (Digital Evidence of the security system – alarm panel(s))</vt:lpstr>
      <vt:lpstr>Legislative requirement #3 (Digital Evidence of the security system – cameras, motion sensors, door sensors)</vt:lpstr>
      <vt:lpstr>Legislative requirement #3 (Digital Evidence of the security system – cameras, motion sensors, door sensors (2))</vt:lpstr>
      <vt:lpstr>Legislative requirement #3 (Digital Evidence of the security system – viewing panel/screen for monitor that displays camera footage) </vt:lpstr>
      <vt:lpstr>Legislative requirement #3 (Digital Evidence of the security system – security gates, grills, or bars installed in the pharmacy) </vt:lpstr>
      <vt:lpstr>Legislative requirement #4</vt:lpstr>
      <vt:lpstr>Legislative requirement #4 (Digital Evidence for lock and leave pharmacies – independent alarm panel(s) for the dispensary) </vt:lpstr>
      <vt:lpstr>Legislative requirement #4 (Digital Evidence for lock and leave pharmacies – security gates/doors to close off dispensary outside pharmacy hours) </vt:lpstr>
      <vt:lpstr>Legislative requirement #4 (Digital Evidence for lock and leave pharmacies – installed lock and leave panels for schedule 3 products) </vt:lpstr>
      <vt:lpstr>Legislative requirement #5</vt:lpstr>
      <vt:lpstr>Legislative requirement #5 (Digital Evidence for conditions in pharmacy – thermostat and lighting) </vt:lpstr>
      <vt:lpstr>Legislative requirement #5 (Digital Evidence for conditions in pharmacy – additional photos demonstrating sufficient lighting) </vt:lpstr>
      <vt:lpstr>Legislative requirement #6</vt:lpstr>
      <vt:lpstr>Legislative requirement #6 (Digital Evidence for storage in pharmacy – general photos demonstrating cabinets and shelving for drugs and health product) </vt:lpstr>
      <vt:lpstr>Legislative requirement #6 (Digital Evidence for storage in pharmacy – general photos demonstrating cabinets and shelving for drugs and health product) </vt:lpstr>
      <vt:lpstr>Legislative Requirement # 7</vt:lpstr>
      <vt:lpstr>Legislative requirement #7 (Digital Evidence for storage in pharmacy – photos identifying storage locations for Schedule 1 Drugs)  </vt:lpstr>
      <vt:lpstr>Legislative requirement #7 (Digital Evidence for storage in pharmacy – photos identifying storage locations for Schedule 1 Drugs) </vt:lpstr>
      <vt:lpstr>Legislative requirement #7 (Digital Evidence for storage in pharmacy – photos identifying storage locations for Schedule 1 Drugs) </vt:lpstr>
      <vt:lpstr>Legislative requirement #7 (Digital Evidence for storage in pharmacy – photos identifying storage locations for Schedule 2 Drugs) </vt:lpstr>
      <vt:lpstr>Legislative requirement #7 (Digital Evidence for storage in pharmacy – photos identifying storage locations for Schedule 2 Drugs) </vt:lpstr>
      <vt:lpstr>Legislative requirement #7 (Digital Evidence for storage in pharmacy – photos identifying storage locations for Schedule 2 Drugs) </vt:lpstr>
      <vt:lpstr>Legislative requirement #7 (Digital Evidence for storage in pharmacy – photos identifying storage locations for Schedule 3 Drugs) </vt:lpstr>
      <vt:lpstr>Legislative requirement #7 (Digital Evidence for storage in pharmacy – photos identifying storage locations for Schedule 3 Drugs)  </vt:lpstr>
      <vt:lpstr>Legislative requirement #7 (Digital Evidence for storage in pharmacy – photos identifying storage locations for Schedule 3 Drugs) </vt:lpstr>
      <vt:lpstr>Legislative requirement #9</vt:lpstr>
      <vt:lpstr>Legislative requirement #9 (Digital Evidence for signage in pharmacy – photos identifying signage locations for license, concerns, and Code of Ethics)</vt:lpstr>
      <vt:lpstr>Legislative requirement #9 (Digital Evidence for signage in pharmacy – photos identifying signage locations for license, concerns, and Code of Ethics)</vt:lpstr>
      <vt:lpstr>Legislative requirement #9 (Digital Evidence for signage in pharmacy – photos identifying placeholder locations for license, concerns, and Code of Ethics)</vt:lpstr>
      <vt:lpstr>Legislative requirement #9 (Digital Evidence for signage in pharmacy – photos identifying internal signage locations for the time-delayed safe signage)</vt:lpstr>
      <vt:lpstr>Legislative requirement #11</vt:lpstr>
      <vt:lpstr>Legislative requirement #11 (Digital Evidence for the dispensary – photos identifying barriers to entering the dispensary (internal view from dispensary)</vt:lpstr>
      <vt:lpstr>Legislative requirement #11 (Digital Evidence for the dispensary – photos identifying barriers to entering the dispensary (internal view from dispensary)</vt:lpstr>
      <vt:lpstr>Legislative requirement #11 (Digital Evidence for the dispensary – photos identifying barriers to entering the dispensary (external view from patient services area)</vt:lpstr>
      <vt:lpstr>Legislative requirement #11 (Digital Evidence for the dispensary – photos identifying barriers to entering the dispensary (external view from patient services area)</vt:lpstr>
      <vt:lpstr>Legislative requirement #11 (Digital Evidence for the dispensary – photos identifying gates/doors for entering the dispensary (internal view from dispensary)</vt:lpstr>
      <vt:lpstr>Legislative requirement #11 (Digital Evidence for the dispensary – photos identifying gates/doors for entering the dispensary (internal view from dispensary)</vt:lpstr>
      <vt:lpstr>Legislative requirement #11 (Digital Evidence for the dispensary – photos identifying gates/doors for entering the dispensary (external view from patient services area)</vt:lpstr>
      <vt:lpstr>Legislative requirement #12</vt:lpstr>
      <vt:lpstr>Legislative requirement #12 cont. </vt:lpstr>
      <vt:lpstr>Legislative requirement #12 (Digital Evidence for the dispensary – photos identifying the drop off a suitable distance from patient waiting and high traffic areas with suitable sound and visual barriers) </vt:lpstr>
      <vt:lpstr>Legislative requirement #12 (Digital Evidence for the dispensary – photos identifying the drop off  a suitable distance from patient waiting and high traffic areas with suitable sound and visual barriers viewed from the dispensary) </vt:lpstr>
      <vt:lpstr>Legislative requirement #12 (Digital Evidence for the dispensary – photos identifying the pick up areas a suitable distance from patient waiting and high traffic areas with suitable sound and visual barriers) </vt:lpstr>
      <vt:lpstr>Legislative requirement #12 (Digital Evidence for the dispensary – photos identifying the pick up areas a suitable distance from patient waiting and high traffic areas with suitable sound and visual barriers viewed from the dispensary) </vt:lpstr>
      <vt:lpstr>Legislative requirement #12 (Digital Evidence for the dispensary – photos identifying the counter-space within the dispensary from multiple angles) </vt:lpstr>
      <vt:lpstr>Legislative requirement #12 (Digital Evidence for the dispensary – photos identifying the counter-space within the dispensary from multiple angles) </vt:lpstr>
      <vt:lpstr>Legislative requirement #12 (Digital Evidence for the dispensary – photos identifying the counter-space within the dispensary from multiple angles) </vt:lpstr>
      <vt:lpstr>Legislative requirement #12 (Digital Evidence for the dispensary – photos identifying the aisle spaces within the dispensary from multiple angles) </vt:lpstr>
      <vt:lpstr>Legislative requirement #12 (Digital Evidence for the dispensary – photos identifying the aisle spaces within the dispensary from multiple angles) </vt:lpstr>
      <vt:lpstr>Legislative requirement #12 (Digital Evidence for the dispensary – photos identifying the entryways within the dispensary from multiple angles) </vt:lpstr>
      <vt:lpstr>Legislative requirement #12 (Digital Evidence for the dispensary – photos identifying the entryways within the dispensary from multiple angles) </vt:lpstr>
      <vt:lpstr>Legislative requirement #12 (Digital Evidence for the dispensary – photos identifying the designated compounding area within the dispensary from multiple angles) </vt:lpstr>
      <vt:lpstr>Legislative requirement #12 (Digital Evidence for the dispensary – photos identifying the entrance to the designated compounding room within the dispensary) </vt:lpstr>
      <vt:lpstr>Legislative requirement #12 (Digital Evidence for the dispensary – photos identifying the entrance to the designated compounding room within the dispensary) </vt:lpstr>
      <vt:lpstr>Legislative requirement #12 (Digital Evidence for the dispensary – photos identifying the water source and sink within the designated compounding room</vt:lpstr>
      <vt:lpstr>Legislative requirement #12 (Digital Evidence for the dispensary – photos identifying the counters and shelving within the designated compounding room from multiple angles</vt:lpstr>
      <vt:lpstr>Legislative requirement #12 (Digital Evidence for the dispensary – photos identifying the counters and shelving within the designated compounding room from multiple angles</vt:lpstr>
      <vt:lpstr>Legislative requirement #12 (Digital Evidence for the dispensary – photos identifying the primary containment device (i.e. hood) within the designated compounding room</vt:lpstr>
      <vt:lpstr>Legislative requirement #12 (Digital Evidence for the dispensary – photos identifying certification of the primary containment device (i.e. hood) within the designated compounding room</vt:lpstr>
      <vt:lpstr>Legislative requirement #13</vt:lpstr>
      <vt:lpstr>Legislative requirement #13 (Digital Evidence for required dispensary equipment – photos identifying the refrigerator(s) installed in the dispensary) </vt:lpstr>
      <vt:lpstr>Legislative requirement #13 (Digital Evidence for required dispensary equipment – photos identifying the internal view of the refrigerator(s) installed in the dispensary) </vt:lpstr>
      <vt:lpstr>Legislative requirement #13 (Digital Evidence for required dispensary equipment – photos identifying the temperature monitoring device for the refrigerator(s))</vt:lpstr>
      <vt:lpstr>Legislative requirement #13 (Digital Evidence for required dispensary equipment – photos identifying the documented temperature monitoring log for the refrigerator(s))</vt:lpstr>
      <vt:lpstr>Legislative requirement #13 (Digital Evidence for required dispensary equipment – photos identifying the water supply and sink(s) within the dispensary)</vt:lpstr>
      <vt:lpstr>Legislative requirement #13 (Digital Evidence for required dispensary equipment – photos identifying the time-delayed safe within the dispensary)</vt:lpstr>
      <vt:lpstr>Legislative requirement #13 (Digital Evidence for required dispensary equipment – photos identifying the time-delayed safe within the dispensary)</vt:lpstr>
      <vt:lpstr>Legislative requirement #13 (Digital Evidence for required dispensary equipment – photos identifying the heat source for extemporaneous compounding)</vt:lpstr>
      <vt:lpstr>Legislative requirement #14</vt:lpstr>
      <vt:lpstr>Legislative requirement #14 (Digital Evidence for required dispensary equipment – photos identifying computer terminals installed in the pharmacy)</vt:lpstr>
      <vt:lpstr>Legislative requirement #14 (Digital Evidence for required dispensary equipment – photos identifying computer terminals installed in the pharmacy)</vt:lpstr>
      <vt:lpstr>Legislative requirement #14 (Digital Evidence for required dispensary equipment – photos identifying the fax machine or system installed in the pharmacy)</vt:lpstr>
      <vt:lpstr>Legislative requirement #14 (Digital Evidence for required dispensary equipment – photos identifying telephones installed in the pharmacy)</vt:lpstr>
      <vt:lpstr>Legislative requirement #16</vt:lpstr>
      <vt:lpstr>Legislative requirement #16 (Digital Evidence for required dispensary references – photos identifying access to all required references in the pharmacy) NOTE: Each pharmacy must have their own references – no sharing between pharmacy sites. </vt:lpstr>
      <vt:lpstr>Legislative requirement #16 (Digital Evidence for required dispensary references – photos identifying access to all required references in the pharmacy) NOTE: Each pharmacy must have their own references – no sharing between pharmacy sites. </vt:lpstr>
      <vt:lpstr>Legislative requirement #16 (Digital Evidence for required dispensary references – photos identifying access to all required references in the pharmacy) NOTE: Each pharmacy must have their own references – no sharing between pharmacy sites. </vt:lpstr>
      <vt:lpstr>Legislative requirement #16 (Digital Evidence for required dispensary references – photos identifying access to all required references in the pharmacy) NOTE: Each pharmacy must have their own references – no sharing between pharmacy sites. </vt:lpstr>
      <vt:lpstr>Legislative requirement #17</vt:lpstr>
      <vt:lpstr>Legislative requirement #17 (Digital Evidence for required dispensary equipment – photos identifying presence of prescription balance and calibration weights)</vt:lpstr>
      <vt:lpstr>Legislative requirement #17 (Digital Evidence for required dispensary equipment – photos identifying measuring equipment) </vt:lpstr>
      <vt:lpstr>Legislative requirement #17 (Digital Evidence for required dispensary equipment – photos identifying dispensing equipment)</vt:lpstr>
      <vt:lpstr>Legislative requirement #17 (Digital Evidence for required dispensary equipment – photos identifying compounding equipment)</vt:lpstr>
      <vt:lpstr>Legislative requirement #17 (Digital Evidence for required dispensary equipment – photos identifying compounding equipment) </vt:lpstr>
      <vt:lpstr>Legislative requirement #19 cont.</vt:lpstr>
      <vt:lpstr>Legislative requirement #19 (Digital Evidence for the patient-services area – photos identifying the location of the private room (consult area))</vt:lpstr>
      <vt:lpstr>Legislative requirement #19 (Digital Evidence for the patient-services area – photos identifying the location of the private room (consult area) from the dispensary perspective)</vt:lpstr>
      <vt:lpstr>Legislative requirement #19 (Digital Evidence for the patient-services area – photos identifying the location of the private room (consult area) from the patient perspective)</vt:lpstr>
      <vt:lpstr>Legislative requirement #19 (Digital Evidence for the patient-services area – photos documenting the inside of the private room (consult area) from the entry door(s))</vt:lpstr>
      <vt:lpstr>Legislative requirement #19 (Digital Evidence for the patient-services area – photos documenting the inside of the private room (consult area) from the entry door(s))</vt:lpstr>
      <vt:lpstr>Legislative requirement #19 (Digital Evidence for the patient-services area – photos documenting the inside of the private room (consult area) from within the room)</vt:lpstr>
      <vt:lpstr>Legislative requirement #19 (Digital Evidence for the patient-services area – photos documenting the furnishings inside the private room (consult area))</vt:lpstr>
      <vt:lpstr>Legislative requirement #19 (Digital Evidence for the patient-services area – photos documenting the injection materials inside the private room (consult area))</vt:lpstr>
      <vt:lpstr>Legislative requirement #19 (Digital Evidence for the patient-services area – photos documenting the emergency management materials and protocols inside the private room (consult area))</vt:lpstr>
      <vt:lpstr>Legislative requirement #19 (Digital Evidence for the patient-services area – photos documenting the emergency management materials and protocols inside the private room (consult area))</vt:lpstr>
      <vt:lpstr>Legislative requirement #19 (Digital Evidence for the patient-services area – photos documenting the presence of Personal Protective Equipment (PPE) inside the private room (consult area))</vt:lpstr>
      <vt:lpstr>Legislative requirement #19 (Digital Evidence for the patient-services area – photos documenting the presence of Personal Protective Equipment (PPE) inside the private room (consult area))</vt:lpstr>
      <vt:lpstr>Legislative requirement #21</vt:lpstr>
      <vt:lpstr>Legislative requirement #21 (Digital Evidence for employee identification – photos documenting nametags for employees and regulated members at the pharmacy)</vt:lpstr>
      <vt:lpstr>Legislative requirement #23</vt:lpstr>
      <vt:lpstr>Legislative requirement #23 (Digital Evidence for record-keeping requirements – photos identifying the location of record-storing shelves or rooms within the dispensary)</vt:lpstr>
      <vt:lpstr>Legislative requirement #23 (Digital Evidence for record-keeping requirements – photos identifying the security features of any room used for record-keeping)</vt:lpstr>
      <vt:lpstr>Legislative requirement #23 (Digital Evidence for record-keeping requirements – photos identifying the equipment and used for creating electronic records (scanners, etc.))</vt:lpstr>
      <vt:lpstr>Legislative requirement #23 (Digital Evidence for record-keeping requirements – photos identifying the operating system used for creating records (Kroll, etc))</vt:lpstr>
      <vt:lpstr>Appendix A  Additional supporting documentation required </vt:lpstr>
    </vt:vector>
  </TitlesOfParts>
  <Company>College of Pharmacists of 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Preopening Inspection Digital Evidence Form</dc:title>
  <dc:creator>CPBC</dc:creator>
  <cp:lastModifiedBy>Devin Lacombe</cp:lastModifiedBy>
  <cp:revision>133</cp:revision>
  <dcterms:created xsi:type="dcterms:W3CDTF">2017-06-30T18:46:46Z</dcterms:created>
  <dcterms:modified xsi:type="dcterms:W3CDTF">2024-01-22T20:26:57Z</dcterms:modified>
</cp:coreProperties>
</file>